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88" r:id="rId2"/>
    <p:sldId id="389" r:id="rId3"/>
    <p:sldId id="297" r:id="rId4"/>
    <p:sldId id="387" r:id="rId5"/>
    <p:sldId id="298" r:id="rId6"/>
    <p:sldId id="286" r:id="rId7"/>
    <p:sldId id="294" r:id="rId8"/>
    <p:sldId id="295" r:id="rId9"/>
    <p:sldId id="296" r:id="rId10"/>
    <p:sldId id="381" r:id="rId11"/>
    <p:sldId id="386" r:id="rId12"/>
    <p:sldId id="301" r:id="rId13"/>
    <p:sldId id="315" r:id="rId14"/>
    <p:sldId id="375" r:id="rId15"/>
    <p:sldId id="376" r:id="rId16"/>
    <p:sldId id="382" r:id="rId17"/>
    <p:sldId id="300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83" r:id="rId26"/>
    <p:sldId id="310" r:id="rId27"/>
    <p:sldId id="309" r:id="rId28"/>
    <p:sldId id="312" r:id="rId29"/>
    <p:sldId id="311" r:id="rId30"/>
    <p:sldId id="313" r:id="rId31"/>
    <p:sldId id="318" r:id="rId32"/>
    <p:sldId id="319" r:id="rId33"/>
    <p:sldId id="314" r:id="rId34"/>
    <p:sldId id="316" r:id="rId35"/>
    <p:sldId id="384" r:id="rId36"/>
    <p:sldId id="317" r:id="rId37"/>
    <p:sldId id="320" r:id="rId38"/>
    <p:sldId id="322" r:id="rId39"/>
    <p:sldId id="323" r:id="rId40"/>
    <p:sldId id="324" r:id="rId41"/>
    <p:sldId id="325" r:id="rId42"/>
  </p:sldIdLst>
  <p:sldSz cx="9144000" cy="6858000" type="screen4x3"/>
  <p:notesSz cx="6858000" cy="100599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Lucida Console" panose="020B0609040504020204" pitchFamily="49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Lucida Console" panose="020B0609040504020204" pitchFamily="49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Lucida Console" panose="020B0609040504020204" pitchFamily="49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Lucida Console" panose="020B0609040504020204" pitchFamily="49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Lucida Console" panose="020B0609040504020204" pitchFamily="49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Lucida Console" panose="020B0609040504020204" pitchFamily="49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Lucida Console" panose="020B0609040504020204" pitchFamily="49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Lucida Console" panose="020B0609040504020204" pitchFamily="49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Lucida Console" panose="020B0609040504020204" pitchFamily="49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E7"/>
    <a:srgbClr val="EFF9FF"/>
    <a:srgbClr val="FFE7E7"/>
    <a:srgbClr val="3333FF"/>
    <a:srgbClr val="0066FF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 autoAdjust="0"/>
    <p:restoredTop sz="94628" autoAdjust="0"/>
  </p:normalViewPr>
  <p:slideViewPr>
    <p:cSldViewPr showGuides="1">
      <p:cViewPr>
        <p:scale>
          <a:sx n="100" d="100"/>
          <a:sy n="100" d="100"/>
        </p:scale>
        <p:origin x="228" y="48"/>
      </p:cViewPr>
      <p:guideLst>
        <p:guide orient="horz" pos="22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D2797BB-7A36-4D82-A17E-A3E7B29671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70" tIns="47985" rIns="95970" bIns="47985" numCol="1" anchor="t" anchorCtr="0" compatLnSpc="1">
            <a:prstTxWarp prst="textNoShape">
              <a:avLst/>
            </a:prstTxWarp>
          </a:bodyPr>
          <a:lstStyle>
            <a:lvl1pPr algn="l" defTabSz="960438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E709E9C-A44D-4E73-ABFB-79D64CF1BD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70" tIns="47985" rIns="95970" bIns="47985" numCol="1" anchor="t" anchorCtr="0" compatLnSpc="1">
            <a:prstTxWarp prst="textNoShape">
              <a:avLst/>
            </a:prstTxWarp>
          </a:bodyPr>
          <a:lstStyle>
            <a:lvl1pPr algn="r" defTabSz="960438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30C3A3B-D048-4BEE-8DD4-C76F88E30E8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2813" y="754063"/>
            <a:ext cx="5035550" cy="3776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CDECC999-FB6E-42E4-A516-6D0215A075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78375"/>
            <a:ext cx="5483225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70" tIns="47985" rIns="95970" bIns="47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EA57BD64-1260-4A39-A4B4-31F92451CF0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53575"/>
            <a:ext cx="29718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70" tIns="47985" rIns="95970" bIns="47985" numCol="1" anchor="b" anchorCtr="0" compatLnSpc="1">
            <a:prstTxWarp prst="textNoShape">
              <a:avLst/>
            </a:prstTxWarp>
          </a:bodyPr>
          <a:lstStyle>
            <a:lvl1pPr algn="l" defTabSz="960438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14C3768F-5073-48C0-8E24-BBEB1D0FA9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553575"/>
            <a:ext cx="29718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70" tIns="47985" rIns="95970" bIns="47985" numCol="1" anchor="b" anchorCtr="0" compatLnSpc="1">
            <a:prstTxWarp prst="textNoShape">
              <a:avLst/>
            </a:prstTxWarp>
          </a:bodyPr>
          <a:lstStyle>
            <a:lvl1pPr algn="r" defTabSz="960438" eaLnBrk="1" hangingPunct="1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42D5762-4D3A-4B3D-AC1C-B802017E6B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4AAFC8D9-776C-4C57-83C9-C3A4E5A571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61945596-DCDD-41C9-820E-FC874DA30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3EE08BCB-252C-44CC-A9BD-EB6983ACDF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 defTabSz="960438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 defTabSz="960438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 defTabSz="960438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 defTabSz="960438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fld id="{35974FB2-07E0-4090-A605-03BA4040C9AA}" type="slidenum">
              <a:rPr lang="en-US" altLang="ja-JP" sz="1100" smtClean="0">
                <a:latin typeface="Times New Roman" panose="02020603050405020304" pitchFamily="18" charset="0"/>
              </a:rPr>
              <a:pPr/>
              <a:t>1</a:t>
            </a:fld>
            <a:endParaRPr lang="en-US" altLang="ja-JP" sz="11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5FA6B0F-7847-4B31-BC4E-DBCCD4B786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F38CD13-4DC6-47E8-88E2-CEECF5A1B94F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5E9941C-A3BD-47BB-A164-4178FC572F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E55780CC-5C75-4DF4-AEC3-D3E2BA864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9EDD663-52F4-409D-9DE1-3ACF1A03E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866BF83-91D6-487E-B99F-78D9BBC3C2CD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6E1E5E9-2003-4B5E-9CCD-587AFEFE39D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1C34D65-675B-460E-ABBC-C6400C3B7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B74E0C2-8CB2-43D0-8745-449E4A25D1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71B2E7D-0863-4820-B974-92F649600DCC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7E0FCA0-8165-469A-BC2E-298C798F330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87EB791-44B7-48B6-90A5-739256197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891F944-E1EE-4F28-8756-A4F86BD89E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2065EB0-E8EB-400F-8CCC-A87308340D42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2A09947-9138-4613-BD63-5E1BFF17E6F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EDD7B96-1C0C-4B88-A6F3-D320E24B4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0445885A-0607-444D-8E9A-DB48C699F3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633FF33-2075-4776-827B-B74758F21BEE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14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E1A4817-3F29-43C3-AAB2-A9A68A09297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F0F6B70A-9D1A-4049-A6BB-8E2C46E225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6005B39-AA5C-4FE4-BC90-69FCED7EA5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80678CD-2CF4-4414-8F6A-8513913E79F5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15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8EFBCE76-237B-4316-BBC7-2C3D689C44A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A7EF08D3-53FD-4CA3-9443-B0AAF6E5C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B719512C-7C47-4D0B-92CB-72061C8DA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4C684C9-EC4A-4CCF-950B-9014FFCF972B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16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D693311C-F643-4C1B-8B7C-06DF051610A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E06B828-4DEB-44DD-84BA-14BE8F35F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DD20CE0B-79ED-463E-8F56-555A91B9AD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365B09A-7564-43E3-8B4E-B212D87969CC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17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E6EDF15-0E83-4C0E-81AE-0B400F8020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4BE52B4-2BF8-4D61-AA4D-8C5796A4F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5E23E62-C2FF-47AD-ABF9-3FEFFC1AEE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7D9BD5F-6344-4928-B520-9AA29349BCB2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18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0B28E9B6-429A-4001-92BE-DED2E2B6695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2B54658-8BB1-4E9B-89EC-217DEDCD5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6CCEB59-7EB9-49EF-BCE5-3E8064F06A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B20AAF2-9E99-4148-AD94-B50A7A56F53B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19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77912666-FC1A-4E42-8229-21D01DEB6F7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A3D19274-61DA-4B1A-97E0-BCF6BB34B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D96D72-9B77-4721-B729-F899F0411F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6992317-EA5C-4D29-B6A7-3D332B1EC77D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2541E57-4641-4327-958A-B7F3B41714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800EDBF-105C-498B-B307-6ADCDC3A1E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65778F5-1CA9-4A16-BEC0-7977DC84B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477739A-F139-4E7A-A1FC-318369ABA02B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20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C7DF5C78-1B13-40EB-B55B-4E99327D986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DDF2DB04-9821-4ECA-B653-C68BB840F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DD8C0C2-DD39-4CE5-B0BE-F18BCD7FDC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6B2E5F6-BACB-425F-BBC1-CB65083C4F48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21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04E2178D-0CCD-411D-B0B3-0883EF72C09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E45185E-CD50-484A-ADBC-E904A4853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47CE8AA5-C395-48EA-8EE9-CF3C2B8B36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10C271F-5BA4-4D82-98AF-104AD851A108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22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90CF609A-040A-4088-BBAD-DD44F168996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D9D0B7C-5E3B-4782-8467-990FD02A6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FD206FF6-3990-4719-BD53-BEB6F19CED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0742C86-D833-4051-81EC-4ECED151970F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23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45C64E69-8B01-4B01-B86B-D0CEFC888DC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1E000F1-DE82-4E29-9649-56E8D1D2E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57852A78-4B74-455B-BCC7-328460322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43370F3-723C-491F-A4BD-277A98A4B440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535571A8-3A77-46BB-AB4B-2EB1B18E55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395A5B9-968C-4CB6-964C-4B6F7FCA2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E6C54359-9159-4E00-A1BD-DA7327C6A3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9EA96D7-BA9F-4425-93C4-DEC6F7645C21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25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7976FF7D-84F5-4034-936B-1EEF6DE7C13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5CF920AA-7C67-4671-8FF1-366AB1DA8B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2059E516-9421-46AC-8DCF-6889879FC7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D55DC18-9ABF-4080-B1E8-DD7B2382F64B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26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03020F5-B1C2-4C3C-BF81-BA88A305A91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772D8B7F-4322-496B-A833-999B7A889F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63A37D8B-4541-4567-B5DB-1A8853BE24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E8FFE96-6D45-402A-B392-F4D14365E3C0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27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68D373E9-55AA-4B69-8BEB-D4344077273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FD8A4FE8-EE2B-4FA5-A2DC-D43C43B92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A51E02BE-3061-4F74-8D21-795B6FDFE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387DF49-5C77-438F-9A6C-E610732CA30D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8EF32AA-5EFD-4581-BB5C-0098C7F72F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FD0AD440-18F4-4913-AAEF-5DB19EE06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0A770C81-42DE-4131-AADA-A73E681208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FD2B00F-284F-4D74-A64B-DA9A78EB123D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29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9502A109-582B-476F-A26B-7FF241251E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FEC4AE55-B06C-41F4-BCFA-165B376D54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C5673FAE-77CF-42B3-8479-3B3ABE0835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13B46F4-F097-46C1-A387-E67F0467B175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537926C-844B-4BBF-9F02-ECA02372181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2F7D883E-9244-4311-BC79-41A3A5185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53611804-B306-4334-B114-8E4DE3E643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1434633-E58C-4B16-BCB7-D8A8BEE5006B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30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38402EB9-A68D-4134-9122-2ED6E916601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01DDE1D7-D912-4783-ADC6-7EA9D3369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91D92596-6551-41B3-9C27-14018DA67C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13F2CD3-62B2-4B13-9213-CB564B4C72C3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31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64E13A20-DF44-404C-B1A6-A2463D12038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69B4CA7F-F55B-43E8-90E1-0453A1D91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C7CA5325-AD48-43DC-8523-6B08BFD52E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4F077DE-4190-49FD-B6FF-B25EC8F9EEFE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32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AE1A11A8-A008-401D-9321-84F05C63FC2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EB932167-7013-4229-A355-7D63A8549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7139B05C-01FB-4910-8805-6C04B31E36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1B73F0B-FEBB-4395-B0C7-052D16EC0737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33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33EA1854-DC79-47CB-AB9B-999AA936FC1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E3E3BDE9-20F8-4E03-916E-5FE0720CD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89ACCA50-51A9-4115-9D27-B04A5A58E4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C3D3F04-4AE2-44BF-AC39-2261A06A0ECB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34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40F3BC75-B9BA-4968-9AFD-59EF58E2EB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BB5E1BD-D5E9-4158-881D-8EB6721E2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1DAC793E-3747-4AC9-A929-956FE726D4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B2A7739-3CF0-40C6-903D-12D6509EE41F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35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8AF53162-637E-4278-BFFD-64E8F6294BA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DE24F0D8-4033-4521-A6D9-F52392279D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97FFFAB7-C542-4CB9-AF51-99E5B7BBF0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D760A55-66C0-427E-BB44-77258636BCCE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36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9FC46224-CBB2-47CC-B4F3-91B5634C06A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80E43DA2-33B7-49FC-BD27-66C7FF081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36B4E3E0-1029-460D-98E3-C6E0F7F0EF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49778FA-2DA4-42C8-8A95-8A90C33E6448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37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C33D82E5-CFD7-4709-90BA-9CA988733C4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D8458115-96E6-4155-8D77-90C8CEF8A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FCBD4060-8577-45B8-9437-1290840BFC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876E43B-E76F-41E4-BA99-97D3D1C3E9B7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38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B86DCE3-FF23-4D31-896B-9DAB9AB476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DE38DEA9-FC39-4D32-BD45-857B4EDC7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A1C4A3FE-E45A-4391-B476-1CD7F1A7F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FBB09B3-2404-4CE5-8784-83CA55727BE3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39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01F1FE30-1EE4-4AA2-A537-95B67F3F43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A9394A81-33E1-4213-B4E3-BADC4A4EC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6AEE0BE-BD07-4C7A-B704-0FD2A889D4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A3FCE1A-2B6C-4F98-8EB6-FD21144AC329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71C05DE-11A8-4750-8A61-9E0E5FA6AE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B9CFA1C3-8DDA-4F48-A1C9-D18E61C3E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3617861E-F258-41A7-8775-7E8723EC44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FB10B7E-C033-4B73-9DED-B24C6FF9A64A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40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168D0543-541D-48F7-87A5-8729A3AD834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8F73CCEC-E7C0-4AFE-B7A8-2F7E1F700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7E041345-8EC9-4566-8B0F-621C0CE7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BC75ED6-CF9D-4C1D-A6A7-0AEDBC90669C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41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F76F3394-A876-4E72-B1BC-89FD559840C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7241A710-1BC6-4C02-8775-1A0EE4C24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6A029A4-BDC8-442C-9A8B-C33DBE4B2A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0099F24-CE3F-4991-986D-87DDCEDBECF1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6A69D3C-4421-43C0-A223-E747BDDF5A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5BF184B4-9704-4AC1-BAE2-546C78A9E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A7F121FF-AA57-4482-90A6-622F6D7F73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D366A03-03B7-4D54-B835-C4F1E3A713DA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BA69B33-9770-436D-9554-15F3E1D04F1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2568BCD-7701-46A3-90A6-190281EB5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42272B8-105C-48A4-81E2-8C1FE1F08E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980E0E7-9B9F-4294-BD4E-D3918D5E41E1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B4DF245-3759-46FF-AD7A-71A402B773F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DA4BA78-1C8F-46FB-8353-D58BE8CC85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946071D4-9826-44EE-949F-E77994CD8D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957030E-0CF0-465A-B4C5-C26B7FCF8DE5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60EE4FA-C8BD-490B-8EBC-A00A312D8D5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E1AA899-10E5-461B-B3FA-CD2E69ED1B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940ECDA-0E5F-4426-A4B5-C835ED5155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27075" indent="-28098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1760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63688" indent="-222250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12950" indent="-223838" defTabSz="9604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701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273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845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41750" indent="-223838" defTabSz="9604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FCBC56D-BDD7-4A27-8F73-E666DACAD335}" type="slidenum">
              <a:rPr lang="en-US" altLang="ja-JP" sz="11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 sz="1100">
              <a:ea typeface="ＭＳ Ｐゴシック" panose="020B0600070205080204" pitchFamily="50" charset="-128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28E2A32-A6CD-4025-A073-BC721696F5D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B257BDB-E0BF-4E31-A562-A5B928DD4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04E135-261F-4C40-8F65-AE602FFA9E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8EEF73-7AE7-48F6-834D-9BE40BD624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EAD1E8-A51B-4306-BB09-3D5134F69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A-</a:t>
            </a:r>
            <a:fld id="{552B98EA-5853-4F66-9F93-AF012FA534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931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1B9530-AFAA-4AFB-8203-132C19CAC6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9D71DB-5D90-456B-8DF7-A5BF0192AF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4A8B4A-8AE7-4837-A911-94993EBCB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A-</a:t>
            </a:r>
            <a:fld id="{3433B64D-8004-4BE7-8A58-44571687BD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84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519778D-CFD7-4395-AAED-CF6D0D0C1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0283CA0-FA68-4898-A9C2-0BFA306040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0A643BB-FF4E-4585-A88C-FC101612DA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5812328-AB45-45EC-A1BE-30B25501C8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485DBB1-3409-435A-B5DF-692CB04345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dirty="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ja-JP"/>
              <a:t>A-</a:t>
            </a:r>
            <a:fld id="{334ED6D9-FD38-4BAE-8263-242F98D763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4">
            <a:extLst>
              <a:ext uri="{FF2B5EF4-FFF2-40B4-BE49-F238E27FC236}">
                <a16:creationId xmlns:a16="http://schemas.microsoft.com/office/drawing/2014/main" id="{21D77548-1D9F-4A45-AC84-443BCF535A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3075" name="サブタイトル 5">
            <a:extLst>
              <a:ext uri="{FF2B5EF4-FFF2-40B4-BE49-F238E27FC236}">
                <a16:creationId xmlns:a16="http://schemas.microsoft.com/office/drawing/2014/main" id="{50BD3D04-449D-4293-AA45-46F31DABC3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</a:t>
            </a:r>
          </a:p>
        </p:txBody>
      </p:sp>
      <p:sp>
        <p:nvSpPr>
          <p:cNvPr id="3076" name="Text Box 6">
            <a:extLst>
              <a:ext uri="{FF2B5EF4-FFF2-40B4-BE49-F238E27FC236}">
                <a16:creationId xmlns:a16="http://schemas.microsoft.com/office/drawing/2014/main" id="{D5935BD2-9D45-4A4C-B1C7-9645F2ADD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2138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http://www.ns.kogakuin.ac.jp/~ct13140/ProgC/</a:t>
            </a:r>
          </a:p>
        </p:txBody>
      </p:sp>
      <p:sp>
        <p:nvSpPr>
          <p:cNvPr id="3077" name="スライド番号プレースホルダー 1">
            <a:extLst>
              <a:ext uri="{FF2B5EF4-FFF2-40B4-BE49-F238E27FC236}">
                <a16:creationId xmlns:a16="http://schemas.microsoft.com/office/drawing/2014/main" id="{67AA4A50-6770-4E10-A2DA-725BE871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7E14B82B-1E0E-4B28-8F87-8E80788B9D87}" type="slidenum">
              <a:rPr lang="en-US" altLang="ja-JP">
                <a:latin typeface="Times New Roman" panose="02020603050405020304" pitchFamily="18" charset="0"/>
              </a:rPr>
              <a:pPr/>
              <a:t>1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98511BA7-3483-495C-AF60-B336312CD9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関数の作り方① </a:t>
            </a:r>
            <a:r>
              <a:rPr lang="en-US" altLang="ja-JP"/>
              <a:t>(</a:t>
            </a:r>
            <a:r>
              <a:rPr lang="ja-JP" altLang="en-US"/>
              <a:t>関数名</a:t>
            </a:r>
            <a:r>
              <a:rPr lang="en-US" altLang="ja-JP"/>
              <a:t>)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006ED30F-E1B3-4ED6-B4F2-5094CA00B44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1508" name="スライド番号プレースホルダー 1">
            <a:extLst>
              <a:ext uri="{FF2B5EF4-FFF2-40B4-BE49-F238E27FC236}">
                <a16:creationId xmlns:a16="http://schemas.microsoft.com/office/drawing/2014/main" id="{94D8C2EE-C2C1-4FEA-8627-CBD20C5B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0AA6E321-F77F-410C-80BE-5B0F0E3C69FC}" type="slidenum">
              <a:rPr lang="en-US" altLang="ja-JP">
                <a:latin typeface="Times New Roman" panose="02020603050405020304" pitchFamily="18" charset="0"/>
              </a:rPr>
              <a:pPr/>
              <a:t>10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7A82647-89DB-4438-9317-FC5B4D920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505200"/>
            <a:ext cx="4343400" cy="1524000"/>
          </a:xfrm>
          <a:prstGeom prst="rect">
            <a:avLst/>
          </a:prstGeom>
          <a:solidFill>
            <a:srgbClr val="FFFFCC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049C6AD-0208-4600-A542-0DCFB751F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895600"/>
            <a:ext cx="1828800" cy="533400"/>
          </a:xfrm>
          <a:prstGeom prst="rect">
            <a:avLst/>
          </a:prstGeom>
          <a:solidFill>
            <a:srgbClr val="CCECFF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127E2F18-0C6D-4418-B0FD-2DA812B0B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1066800" cy="533400"/>
          </a:xfrm>
          <a:prstGeom prst="rect">
            <a:avLst/>
          </a:prstGeom>
          <a:solidFill>
            <a:srgbClr val="CCFFCC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506E5B8-7B25-47A3-BD60-042F4A57B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895600"/>
            <a:ext cx="457200" cy="533400"/>
          </a:xfrm>
          <a:prstGeom prst="rect">
            <a:avLst/>
          </a:prstGeom>
          <a:solidFill>
            <a:srgbClr val="FFCCCC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23558" name="Rectangle 7">
            <a:extLst>
              <a:ext uri="{FF2B5EF4-FFF2-40B4-BE49-F238E27FC236}">
                <a16:creationId xmlns:a16="http://schemas.microsoft.com/office/drawing/2014/main" id="{8197AFD4-EBC8-40FD-B1BA-FF97DDB52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95600"/>
            <a:ext cx="5807075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3 void printHW 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4     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5     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6     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7 }</a:t>
            </a:r>
          </a:p>
        </p:txBody>
      </p:sp>
      <p:sp>
        <p:nvSpPr>
          <p:cNvPr id="23559" name="AutoShape 8">
            <a:extLst>
              <a:ext uri="{FF2B5EF4-FFF2-40B4-BE49-F238E27FC236}">
                <a16:creationId xmlns:a16="http://schemas.microsoft.com/office/drawing/2014/main" id="{596B5A7F-97DA-46FA-AD2B-E373B0655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1143000"/>
            <a:ext cx="2390775" cy="1285875"/>
          </a:xfrm>
          <a:prstGeom prst="wedgeRoundRectCallout">
            <a:avLst>
              <a:gd name="adj1" fmla="val 16866"/>
              <a:gd name="adj2" fmla="val 8975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  <a:ea typeface="HGP創英角ｺﾞｼｯｸUB" panose="020B0900000000000000" pitchFamily="50" charset="-128"/>
              </a:rPr>
              <a:t>戻り値</a:t>
            </a:r>
            <a:r>
              <a:rPr lang="en-US" altLang="ja-JP" sz="2400"/>
              <a:t>(</a:t>
            </a:r>
            <a:r>
              <a:rPr lang="ja-JP" altLang="en-US" sz="2400"/>
              <a:t>後述</a:t>
            </a:r>
            <a:r>
              <a:rPr lang="en-US" altLang="ja-JP" sz="2400"/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この例では，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“</a:t>
            </a:r>
            <a:r>
              <a:rPr lang="en-US" altLang="ja-JP" sz="2400">
                <a:latin typeface="Lucida Console" panose="020B0609040504020204" pitchFamily="49" charset="0"/>
              </a:rPr>
              <a:t>void</a:t>
            </a:r>
            <a:r>
              <a:rPr lang="en-US" altLang="ja-JP" sz="2400"/>
              <a:t>”</a:t>
            </a:r>
            <a:r>
              <a:rPr lang="ja-JP" altLang="en-US" sz="2400"/>
              <a:t>である．</a:t>
            </a:r>
          </a:p>
        </p:txBody>
      </p:sp>
      <p:sp>
        <p:nvSpPr>
          <p:cNvPr id="23560" name="AutoShape 9">
            <a:extLst>
              <a:ext uri="{FF2B5EF4-FFF2-40B4-BE49-F238E27FC236}">
                <a16:creationId xmlns:a16="http://schemas.microsoft.com/office/drawing/2014/main" id="{55144085-70A8-4797-8231-8BA401BA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143000"/>
            <a:ext cx="2987675" cy="1285875"/>
          </a:xfrm>
          <a:prstGeom prst="wedgeRoundRectCallout">
            <a:avLst>
              <a:gd name="adj1" fmla="val -34167"/>
              <a:gd name="adj2" fmla="val 9024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  <a:ea typeface="HGP創英角ｺﾞｼｯｸUB" panose="020B0900000000000000" pitchFamily="50" charset="-128"/>
              </a:rPr>
              <a:t>関数名</a:t>
            </a:r>
            <a:r>
              <a:rPr lang="en-US" altLang="ja-JP" sz="2400"/>
              <a:t>(</a:t>
            </a:r>
            <a:r>
              <a:rPr lang="ja-JP" altLang="en-US" sz="2400"/>
              <a:t>後述</a:t>
            </a:r>
            <a:r>
              <a:rPr lang="en-US" altLang="ja-JP" sz="2400"/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この例では，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“</a:t>
            </a:r>
            <a:r>
              <a:rPr lang="en-US" altLang="ja-JP" sz="2400">
                <a:latin typeface="Lucida Console" panose="020B0609040504020204" pitchFamily="49" charset="0"/>
              </a:rPr>
              <a:t>printHW</a:t>
            </a:r>
            <a:r>
              <a:rPr lang="en-US" altLang="ja-JP" sz="2400"/>
              <a:t>”</a:t>
            </a:r>
            <a:r>
              <a:rPr lang="ja-JP" altLang="en-US" sz="2400"/>
              <a:t>である．</a:t>
            </a:r>
          </a:p>
        </p:txBody>
      </p:sp>
      <p:sp>
        <p:nvSpPr>
          <p:cNvPr id="23561" name="AutoShape 10">
            <a:extLst>
              <a:ext uri="{FF2B5EF4-FFF2-40B4-BE49-F238E27FC236}">
                <a16:creationId xmlns:a16="http://schemas.microsoft.com/office/drawing/2014/main" id="{4AB13A44-A3CB-4BF2-859F-3C2214A44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524000"/>
            <a:ext cx="1958975" cy="1285875"/>
          </a:xfrm>
          <a:prstGeom prst="wedgeRoundRectCallout">
            <a:avLst>
              <a:gd name="adj1" fmla="val -119528"/>
              <a:gd name="adj2" fmla="val 5864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  <a:ea typeface="HGP創英角ｺﾞｼｯｸUB" panose="020B0900000000000000" pitchFamily="50" charset="-128"/>
              </a:rPr>
              <a:t>引数</a:t>
            </a:r>
            <a:r>
              <a:rPr lang="en-US" altLang="ja-JP" sz="2400"/>
              <a:t>(</a:t>
            </a:r>
            <a:r>
              <a:rPr lang="ja-JP" altLang="en-US" sz="2400"/>
              <a:t>後述</a:t>
            </a:r>
            <a:r>
              <a:rPr lang="en-US" altLang="ja-JP" sz="2400"/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この例では，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空である．</a:t>
            </a:r>
          </a:p>
        </p:txBody>
      </p:sp>
      <p:sp>
        <p:nvSpPr>
          <p:cNvPr id="23562" name="AutoShape 11">
            <a:extLst>
              <a:ext uri="{FF2B5EF4-FFF2-40B4-BE49-F238E27FC236}">
                <a16:creationId xmlns:a16="http://schemas.microsoft.com/office/drawing/2014/main" id="{C76C8D8C-3C51-45FF-91C5-62696A485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1838325" cy="498475"/>
          </a:xfrm>
          <a:prstGeom prst="wedgeRoundRectCallout">
            <a:avLst>
              <a:gd name="adj1" fmla="val -89120"/>
              <a:gd name="adj2" fmla="val 3375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関数の中身</a:t>
            </a:r>
          </a:p>
        </p:txBody>
      </p:sp>
      <p:sp>
        <p:nvSpPr>
          <p:cNvPr id="23563" name="Text Box 12">
            <a:extLst>
              <a:ext uri="{FF2B5EF4-FFF2-40B4-BE49-F238E27FC236}">
                <a16:creationId xmlns:a16="http://schemas.microsoft.com/office/drawing/2014/main" id="{744B562B-129D-4E0F-8437-1ABD6709C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6381750"/>
            <a:ext cx="6362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main() </a:t>
            </a:r>
            <a:r>
              <a:rPr lang="ja-JP" altLang="en-US" sz="2000">
                <a:latin typeface="Lucida Console" panose="020B0609040504020204" pitchFamily="49" charset="0"/>
              </a:rPr>
              <a:t>の書き方と同じである．</a:t>
            </a:r>
            <a:r>
              <a:rPr lang="en-US" altLang="ja-JP" sz="2000">
                <a:latin typeface="Lucida Console" panose="020B0609040504020204" pitchFamily="49" charset="0"/>
              </a:rPr>
              <a:t>main() </a:t>
            </a:r>
            <a:r>
              <a:rPr lang="ja-JP" altLang="en-US" sz="2000">
                <a:latin typeface="Lucida Console" panose="020B0609040504020204" pitchFamily="49" charset="0"/>
              </a:rPr>
              <a:t>も関数である．</a:t>
            </a:r>
          </a:p>
        </p:txBody>
      </p:sp>
      <p:sp>
        <p:nvSpPr>
          <p:cNvPr id="23564" name="Text Box 13">
            <a:extLst>
              <a:ext uri="{FF2B5EF4-FFF2-40B4-BE49-F238E27FC236}">
                <a16:creationId xmlns:a16="http://schemas.microsoft.com/office/drawing/2014/main" id="{0573BD01-212F-422D-BA4F-539EE4C5E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976313"/>
            <a:ext cx="304800" cy="365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  <a:latin typeface="Lucida Console" panose="020B0609040504020204" pitchFamily="49" charset="0"/>
                <a:ea typeface="HGP創英角ｺﾞｼｯｸUB" panose="020B0900000000000000" pitchFamily="50" charset="-128"/>
              </a:rPr>
              <a:t>①</a:t>
            </a:r>
          </a:p>
        </p:txBody>
      </p:sp>
      <p:sp>
        <p:nvSpPr>
          <p:cNvPr id="23565" name="Text Box 14">
            <a:extLst>
              <a:ext uri="{FF2B5EF4-FFF2-40B4-BE49-F238E27FC236}">
                <a16:creationId xmlns:a16="http://schemas.microsoft.com/office/drawing/2014/main" id="{A370E449-C9D8-49FD-9AD3-4EEE12BF8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1119188"/>
            <a:ext cx="30797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  <a:latin typeface="Lucida Console" panose="020B0609040504020204" pitchFamily="49" charset="0"/>
                <a:ea typeface="HGP創英角ｺﾞｼｯｸUB" panose="020B0900000000000000" pitchFamily="50" charset="-128"/>
              </a:rPr>
              <a:t>③</a:t>
            </a:r>
          </a:p>
        </p:txBody>
      </p:sp>
      <p:sp>
        <p:nvSpPr>
          <p:cNvPr id="23566" name="Text Box 15">
            <a:extLst>
              <a:ext uri="{FF2B5EF4-FFF2-40B4-BE49-F238E27FC236}">
                <a16:creationId xmlns:a16="http://schemas.microsoft.com/office/drawing/2014/main" id="{DD21CD16-F5FE-4A05-81D2-C6C7AF3A2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175" y="1408113"/>
            <a:ext cx="30797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  <a:latin typeface="Lucida Console" panose="020B0609040504020204" pitchFamily="49" charset="0"/>
                <a:ea typeface="HGP創英角ｺﾞｼｯｸUB" panose="020B0900000000000000" pitchFamily="50" charset="-128"/>
              </a:rPr>
              <a:t>②</a:t>
            </a:r>
          </a:p>
        </p:txBody>
      </p:sp>
      <p:sp>
        <p:nvSpPr>
          <p:cNvPr id="23567" name="Text Box 16">
            <a:extLst>
              <a:ext uri="{FF2B5EF4-FFF2-40B4-BE49-F238E27FC236}">
                <a16:creationId xmlns:a16="http://schemas.microsoft.com/office/drawing/2014/main" id="{5F0DE928-C38D-4E3F-8187-483DB5BF0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5734050"/>
            <a:ext cx="7389813" cy="523875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FF"/>
                </a:solidFill>
                <a:latin typeface="Lucida Console" panose="020B0609040504020204" pitchFamily="49" charset="0"/>
              </a:rPr>
              <a:t>理解すべきは</a:t>
            </a:r>
            <a:r>
              <a:rPr lang="en-US" altLang="ja-JP" sz="2800">
                <a:solidFill>
                  <a:srgbClr val="3333FF"/>
                </a:solidFill>
                <a:latin typeface="Lucida Console" panose="020B0609040504020204" pitchFamily="49" charset="0"/>
              </a:rPr>
              <a:t>3</a:t>
            </a:r>
            <a:r>
              <a:rPr lang="ja-JP" altLang="en-US" sz="2800">
                <a:solidFill>
                  <a:srgbClr val="3333FF"/>
                </a:solidFill>
                <a:latin typeface="Lucida Console" panose="020B0609040504020204" pitchFamily="49" charset="0"/>
              </a:rPr>
              <a:t>点</a:t>
            </a:r>
            <a:r>
              <a:rPr lang="en-US" altLang="ja-JP" sz="2800">
                <a:solidFill>
                  <a:srgbClr val="3333FF"/>
                </a:solidFill>
                <a:latin typeface="Lucida Console" panose="020B0609040504020204" pitchFamily="49" charset="0"/>
              </a:rPr>
              <a:t>.①</a:t>
            </a:r>
            <a:r>
              <a:rPr lang="ja-JP" altLang="en-US" sz="2800">
                <a:solidFill>
                  <a:srgbClr val="3333FF"/>
                </a:solidFill>
                <a:latin typeface="Lucida Console" panose="020B0609040504020204" pitchFamily="49" charset="0"/>
                <a:ea typeface="HGP創英角ｺﾞｼｯｸUB" panose="020B0900000000000000" pitchFamily="50" charset="-128"/>
              </a:rPr>
              <a:t>関数名</a:t>
            </a:r>
            <a:r>
              <a:rPr lang="ja-JP" altLang="en-US" sz="2800">
                <a:solidFill>
                  <a:srgbClr val="3333FF"/>
                </a:solidFill>
                <a:latin typeface="Lucida Console" panose="020B0609040504020204" pitchFamily="49" charset="0"/>
              </a:rPr>
              <a:t>，②</a:t>
            </a:r>
            <a:r>
              <a:rPr lang="ja-JP" altLang="en-US" sz="2800">
                <a:solidFill>
                  <a:srgbClr val="3333FF"/>
                </a:solidFill>
                <a:latin typeface="Lucida Console" panose="020B0609040504020204" pitchFamily="49" charset="0"/>
                <a:ea typeface="HGP創英角ｺﾞｼｯｸUB" panose="020B0900000000000000" pitchFamily="50" charset="-128"/>
              </a:rPr>
              <a:t>引数</a:t>
            </a:r>
            <a:r>
              <a:rPr lang="ja-JP" altLang="en-US" sz="2800">
                <a:solidFill>
                  <a:srgbClr val="3333FF"/>
                </a:solidFill>
                <a:latin typeface="Lucida Console" panose="020B0609040504020204" pitchFamily="49" charset="0"/>
              </a:rPr>
              <a:t>，③</a:t>
            </a:r>
            <a:r>
              <a:rPr lang="ja-JP" altLang="en-US" sz="2800">
                <a:solidFill>
                  <a:srgbClr val="3333FF"/>
                </a:solidFill>
                <a:latin typeface="Lucida Console" panose="020B0609040504020204" pitchFamily="49" charset="0"/>
                <a:ea typeface="HGP創英角ｺﾞｼｯｸUB" panose="020B0900000000000000" pitchFamily="50" charset="-128"/>
              </a:rPr>
              <a:t>戻り値</a:t>
            </a:r>
          </a:p>
        </p:txBody>
      </p:sp>
      <p:sp>
        <p:nvSpPr>
          <p:cNvPr id="23568" name="Rectangle 6">
            <a:extLst>
              <a:ext uri="{FF2B5EF4-FFF2-40B4-BE49-F238E27FC236}">
                <a16:creationId xmlns:a16="http://schemas.microsoft.com/office/drawing/2014/main" id="{B0DDFB75-EDCB-41A9-B1E4-2C54EE4D7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</a:t>
            </a:r>
          </a:p>
        </p:txBody>
      </p:sp>
      <p:sp>
        <p:nvSpPr>
          <p:cNvPr id="23569" name="スライド番号プレースホルダー 1">
            <a:extLst>
              <a:ext uri="{FF2B5EF4-FFF2-40B4-BE49-F238E27FC236}">
                <a16:creationId xmlns:a16="http://schemas.microsoft.com/office/drawing/2014/main" id="{1025CE82-C5A0-4C74-AAD0-F75FEC3E0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4BB6E221-4F5B-4D71-9885-4075221F254C}" type="slidenum">
              <a:rPr lang="en-US" altLang="ja-JP">
                <a:latin typeface="Times New Roman" panose="02020603050405020304" pitchFamily="18" charset="0"/>
              </a:rPr>
              <a:pPr/>
              <a:t>11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D816CDD-169C-4E7A-BE22-48D93A11B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例</a:t>
            </a:r>
            <a:r>
              <a:rPr lang="en-US" altLang="ja-JP"/>
              <a:t>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2739C2D-F7A0-47B9-AEA1-23830D0C4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#include &lt;stdio.h&gt;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void printHW(){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	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	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	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void pHW10(){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	int i;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	for(i=0; i&lt;10; i++){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		printf("Hello,World!\n");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void main(){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    printHW();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    pHW10();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id="{CF89F90E-DDAC-4596-94BC-1562E578F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924175"/>
            <a:ext cx="3351213" cy="2465388"/>
          </a:xfrm>
          <a:prstGeom prst="wedgeRoundRectCallout">
            <a:avLst>
              <a:gd name="adj1" fmla="val -159000"/>
              <a:gd name="adj2" fmla="val -2173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関数の中で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変数を使うことも可能．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この変数は</a:t>
            </a:r>
            <a:r>
              <a:rPr lang="en-US" altLang="ja-JP" sz="2400">
                <a:latin typeface="Lucida Console" panose="020B0609040504020204" pitchFamily="49" charset="0"/>
              </a:rPr>
              <a:t>pHW10</a:t>
            </a:r>
            <a:r>
              <a:rPr lang="ja-JP" altLang="en-US" sz="2400"/>
              <a:t>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中でしか使えない．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これはローカル変数</a:t>
            </a:r>
            <a:r>
              <a:rPr lang="en-US" altLang="ja-JP" sz="2400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ja-JP" altLang="en-US" sz="2400"/>
              <a:t>後述</a:t>
            </a:r>
            <a:r>
              <a:rPr lang="en-US" altLang="ja-JP" sz="2400"/>
              <a:t>)</a:t>
            </a:r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C2DF0320-A2F0-41EF-BE33-D93930614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196975"/>
            <a:ext cx="3622675" cy="1679575"/>
          </a:xfrm>
          <a:prstGeom prst="wedgeRoundRectCallout">
            <a:avLst>
              <a:gd name="adj1" fmla="val -128792"/>
              <a:gd name="adj2" fmla="val 7240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CC0000"/>
                </a:solidFill>
                <a:ea typeface="HGP創英角ｺﾞｼｯｸUB" panose="020B0900000000000000" pitchFamily="50" charset="-128"/>
              </a:rPr>
              <a:t>関数名</a:t>
            </a:r>
            <a:r>
              <a:rPr lang="ja-JP" altLang="en-US" sz="2400"/>
              <a:t>に数字も使用可．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ただし，数字から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始まる関数名は</a:t>
            </a:r>
            <a:r>
              <a:rPr lang="en-US" altLang="ja-JP" sz="2400"/>
              <a:t>NG</a:t>
            </a:r>
            <a:r>
              <a:rPr lang="ja-JP" altLang="en-US" sz="2400"/>
              <a:t>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例：“</a:t>
            </a:r>
            <a:r>
              <a:rPr lang="en-US" altLang="ja-JP" sz="2400">
                <a:latin typeface="Lucida Console" panose="020B0609040504020204" pitchFamily="49" charset="0"/>
              </a:rPr>
              <a:t>10pHW</a:t>
            </a:r>
            <a:r>
              <a:rPr lang="en-US" altLang="ja-JP" sz="2400"/>
              <a:t>”</a:t>
            </a:r>
            <a:r>
              <a:rPr lang="ja-JP" altLang="en-US" sz="2400"/>
              <a:t>は</a:t>
            </a:r>
            <a:r>
              <a:rPr lang="en-US" altLang="ja-JP" sz="2400"/>
              <a:t>NG</a:t>
            </a:r>
          </a:p>
        </p:txBody>
      </p:sp>
      <p:sp>
        <p:nvSpPr>
          <p:cNvPr id="25606" name="スライド番号プレースホルダー 1">
            <a:extLst>
              <a:ext uri="{FF2B5EF4-FFF2-40B4-BE49-F238E27FC236}">
                <a16:creationId xmlns:a16="http://schemas.microsoft.com/office/drawing/2014/main" id="{E1C5018E-9A1C-4540-9AA5-3C48F42E0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CF087C95-4923-4BE9-B3B2-7B4547AD65DB}" type="slidenum">
              <a:rPr lang="en-US" altLang="ja-JP">
                <a:latin typeface="Times New Roman" panose="02020603050405020304" pitchFamily="18" charset="0"/>
              </a:rPr>
              <a:pPr/>
              <a:t>12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E5286FD-36C7-4FE2-AC91-BE0394EA7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76200"/>
            <a:ext cx="5943600" cy="1143000"/>
          </a:xfrm>
        </p:spPr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例</a:t>
            </a:r>
            <a:r>
              <a:rPr lang="en-US" altLang="ja-JP"/>
              <a:t>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FF401CA-6565-487F-9599-1AB408CDF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88" y="44450"/>
            <a:ext cx="7772400" cy="6731000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2 void sankaku(){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3     printf("*\n");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4     printf("**\n");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5     printf("***\n");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6     printf("****\n");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7 }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8 void gyaku_sankaku(){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9     printf("****\n");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10     printf("***\n");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11     printf("**\n");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12     printf("*\n");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13 }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14 void main(){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15     sankaku();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16     gyaku_sankaku();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17     sankaku();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18     sankaku();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19     gyaku_sankaku();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20 }</a:t>
            </a:r>
          </a:p>
        </p:txBody>
      </p:sp>
      <p:sp>
        <p:nvSpPr>
          <p:cNvPr id="27652" name="Rectangle 6">
            <a:extLst>
              <a:ext uri="{FF2B5EF4-FFF2-40B4-BE49-F238E27FC236}">
                <a16:creationId xmlns:a16="http://schemas.microsoft.com/office/drawing/2014/main" id="{08EB6A0E-98A6-43E6-8D75-0AA3F4FCE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1147763"/>
            <a:ext cx="746125" cy="5594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27653" name="Text Box 7">
            <a:extLst>
              <a:ext uri="{FF2B5EF4-FFF2-40B4-BE49-F238E27FC236}">
                <a16:creationId xmlns:a16="http://schemas.microsoft.com/office/drawing/2014/main" id="{1A78FBC5-DCBF-4797-BD12-6D58A228B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3357563"/>
            <a:ext cx="611187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27654" name="AutoShape 8">
            <a:extLst>
              <a:ext uri="{FF2B5EF4-FFF2-40B4-BE49-F238E27FC236}">
                <a16:creationId xmlns:a16="http://schemas.microsoft.com/office/drawing/2014/main" id="{DCF42576-1B35-4767-886B-B5E668407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3500438"/>
            <a:ext cx="2392363" cy="1677987"/>
          </a:xfrm>
          <a:prstGeom prst="wedgeRoundRectCallout">
            <a:avLst>
              <a:gd name="adj1" fmla="val -112440"/>
              <a:gd name="adj2" fmla="val 3382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</a:t>
            </a:r>
            <a:r>
              <a:rPr lang="en-US" altLang="ja-JP" sz="2400"/>
              <a:t>1</a:t>
            </a:r>
            <a:r>
              <a:rPr lang="ja-JP" altLang="en-US" sz="2400"/>
              <a:t>行で，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sankaku()</a:t>
            </a:r>
            <a:r>
              <a:rPr lang="en-US" altLang="ja-JP" sz="2400"/>
              <a:t> </a:t>
            </a:r>
            <a:r>
              <a:rPr lang="ja-JP" altLang="en-US" sz="2400"/>
              <a:t>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全てが一括して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実行される．</a:t>
            </a:r>
          </a:p>
        </p:txBody>
      </p:sp>
      <p:sp>
        <p:nvSpPr>
          <p:cNvPr id="27655" name="スライド番号プレースホルダー 1">
            <a:extLst>
              <a:ext uri="{FF2B5EF4-FFF2-40B4-BE49-F238E27FC236}">
                <a16:creationId xmlns:a16="http://schemas.microsoft.com/office/drawing/2014/main" id="{67D225A3-C183-48AE-9F32-B65324C8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CB8D2282-4271-436B-9E69-310BD3BAAB63}" type="slidenum">
              <a:rPr lang="en-US" altLang="ja-JP">
                <a:latin typeface="Times New Roman" panose="02020603050405020304" pitchFamily="18" charset="0"/>
              </a:rPr>
              <a:pPr/>
              <a:t>13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C0BC83A-3245-468B-A0BC-EBD0CEC3F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練習 </a:t>
            </a:r>
            <a:r>
              <a:rPr lang="en-US" altLang="ja-JP"/>
              <a:t>(</a:t>
            </a:r>
            <a:r>
              <a:rPr lang="ja-JP" altLang="en-US"/>
              <a:t>い</a:t>
            </a:r>
            <a:r>
              <a:rPr lang="en-US" altLang="ja-JP"/>
              <a:t>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8E91DB0-983D-44D7-B900-BD40FCE06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printf("Hello,\n");</a:t>
            </a:r>
          </a:p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printf("World!\n");</a:t>
            </a:r>
          </a:p>
          <a:p>
            <a:pPr marL="0" indent="0" eaLnBrk="1" hangingPunct="1">
              <a:buFontTx/>
              <a:buNone/>
            </a:pPr>
            <a:r>
              <a:rPr lang="ja-JP" altLang="en-US">
                <a:latin typeface="Lucida Console" panose="020B0609040504020204" pitchFamily="49" charset="0"/>
              </a:rPr>
              <a:t>を行う関数を作成し</a:t>
            </a:r>
            <a:r>
              <a:rPr lang="en-US" altLang="ja-JP">
                <a:latin typeface="Lucida Console" panose="020B0609040504020204" pitchFamily="49" charset="0"/>
              </a:rPr>
              <a:t>,</a:t>
            </a:r>
          </a:p>
          <a:p>
            <a:pPr marL="0" indent="0" eaLnBrk="1" hangingPunct="1">
              <a:buFontTx/>
              <a:buNone/>
            </a:pPr>
            <a:r>
              <a:rPr lang="ja-JP" altLang="en-US">
                <a:latin typeface="Lucida Console" panose="020B0609040504020204" pitchFamily="49" charset="0"/>
              </a:rPr>
              <a:t>それを</a:t>
            </a:r>
            <a:r>
              <a:rPr lang="en-US" altLang="ja-JP">
                <a:latin typeface="Lucida Console" panose="020B0609040504020204" pitchFamily="49" charset="0"/>
              </a:rPr>
              <a:t>main</a:t>
            </a:r>
            <a:r>
              <a:rPr lang="ja-JP" altLang="en-US">
                <a:latin typeface="Lucida Console" panose="020B0609040504020204" pitchFamily="49" charset="0"/>
              </a:rPr>
              <a:t>関数から呼び出すプログラムを記述せよ</a:t>
            </a:r>
            <a:r>
              <a:rPr lang="en-US" altLang="ja-JP">
                <a:latin typeface="Lucida Console" panose="020B0609040504020204" pitchFamily="49" charset="0"/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ja-JP" altLang="en-US">
                <a:latin typeface="Lucida Console" panose="020B0609040504020204" pitchFamily="49" charset="0"/>
              </a:rPr>
              <a:t>関数名は</a:t>
            </a:r>
            <a:r>
              <a:rPr lang="en-US" altLang="ja-JP">
                <a:latin typeface="Lucida Console" panose="020B0609040504020204" pitchFamily="49" charset="0"/>
              </a:rPr>
              <a:t>pr_hl_wld</a:t>
            </a:r>
            <a:r>
              <a:rPr lang="ja-JP" altLang="en-US">
                <a:latin typeface="Lucida Console" panose="020B0609040504020204" pitchFamily="49" charset="0"/>
              </a:rPr>
              <a:t>とせよ</a:t>
            </a:r>
            <a:r>
              <a:rPr lang="en-US" altLang="ja-JP">
                <a:latin typeface="Lucida Console" panose="020B0609040504020204" pitchFamily="49" charset="0"/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ja-JP" altLang="en-US">
                <a:latin typeface="Lucida Console" panose="020B0609040504020204" pitchFamily="49" charset="0"/>
              </a:rPr>
              <a:t>戻り値の欄は</a:t>
            </a:r>
            <a:r>
              <a:rPr lang="en-US" altLang="ja-JP">
                <a:latin typeface="Lucida Console" panose="020B0609040504020204" pitchFamily="49" charset="0"/>
              </a:rPr>
              <a:t>void</a:t>
            </a:r>
            <a:r>
              <a:rPr lang="ja-JP" altLang="en-US">
                <a:latin typeface="Lucida Console" panose="020B0609040504020204" pitchFamily="49" charset="0"/>
              </a:rPr>
              <a:t>，引数の欄は</a:t>
            </a:r>
            <a:r>
              <a:rPr lang="en-US" altLang="ja-JP">
                <a:latin typeface="Lucida Console" panose="020B0609040504020204" pitchFamily="49" charset="0"/>
              </a:rPr>
              <a:t>()</a:t>
            </a:r>
            <a:r>
              <a:rPr lang="ja-JP" altLang="en-US">
                <a:latin typeface="Lucida Console" panose="020B0609040504020204" pitchFamily="49" charset="0"/>
              </a:rPr>
              <a:t>とせよ．</a:t>
            </a:r>
            <a:endParaRPr lang="en-US" altLang="ja-JP">
              <a:latin typeface="Lucida Console" panose="020B0609040504020204" pitchFamily="49" charset="0"/>
            </a:endParaRPr>
          </a:p>
        </p:txBody>
      </p:sp>
      <p:sp>
        <p:nvSpPr>
          <p:cNvPr id="29700" name="スライド番号プレースホルダー 1">
            <a:extLst>
              <a:ext uri="{FF2B5EF4-FFF2-40B4-BE49-F238E27FC236}">
                <a16:creationId xmlns:a16="http://schemas.microsoft.com/office/drawing/2014/main" id="{3078A2D2-7543-4779-AA11-CADCE09C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A211264C-66DD-417D-BAF2-45E8178DE902}" type="slidenum">
              <a:rPr lang="en-US" altLang="ja-JP">
                <a:latin typeface="Times New Roman" panose="02020603050405020304" pitchFamily="18" charset="0"/>
              </a:rPr>
              <a:pPr/>
              <a:t>14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8A75DBD-EB87-4E1D-8231-7E6AD302A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解答 </a:t>
            </a:r>
            <a:r>
              <a:rPr lang="en-US" altLang="ja-JP"/>
              <a:t>(</a:t>
            </a:r>
            <a:r>
              <a:rPr lang="ja-JP" altLang="en-US"/>
              <a:t>い</a:t>
            </a:r>
            <a:r>
              <a:rPr lang="en-US" altLang="ja-JP"/>
              <a:t>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D3EDCE3-C3B1-4336-A530-127AB6D8D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#include &lt;stdio.h&gt;</a:t>
            </a:r>
          </a:p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void pr_hl_wld(){</a:t>
            </a:r>
          </a:p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	printf("Hello,\n");</a:t>
            </a:r>
          </a:p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	printf("World!\n");</a:t>
            </a:r>
          </a:p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}</a:t>
            </a:r>
          </a:p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void main(){</a:t>
            </a:r>
          </a:p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	pr_hl_wld();</a:t>
            </a:r>
          </a:p>
          <a:p>
            <a:pPr marL="0" indent="0" eaLnBrk="1" hangingPunct="1"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1748" name="AutoShape 4">
            <a:extLst>
              <a:ext uri="{FF2B5EF4-FFF2-40B4-BE49-F238E27FC236}">
                <a16:creationId xmlns:a16="http://schemas.microsoft.com/office/drawing/2014/main" id="{43AB0AC8-FDAB-46F9-A1B7-AA35056331A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604250" y="0"/>
            <a:ext cx="539750" cy="539750"/>
          </a:xfrm>
          <a:prstGeom prst="rtTriangl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31749" name="スライド番号プレースホルダー 1">
            <a:extLst>
              <a:ext uri="{FF2B5EF4-FFF2-40B4-BE49-F238E27FC236}">
                <a16:creationId xmlns:a16="http://schemas.microsoft.com/office/drawing/2014/main" id="{6C6983B0-330A-46CD-8D62-E29B5436F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B5625BBA-7197-4DBE-AC7C-B7E133E41FD6}" type="slidenum">
              <a:rPr lang="en-US" altLang="ja-JP">
                <a:latin typeface="Times New Roman" panose="02020603050405020304" pitchFamily="18" charset="0"/>
              </a:rPr>
              <a:pPr/>
              <a:t>15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4FC2BE6-03A3-49B3-B8BC-CDAED3A258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関数の作り方② </a:t>
            </a:r>
            <a:r>
              <a:rPr lang="en-US" altLang="ja-JP"/>
              <a:t>(</a:t>
            </a:r>
            <a:r>
              <a:rPr lang="ja-JP" altLang="en-US"/>
              <a:t>引数</a:t>
            </a:r>
            <a:r>
              <a:rPr lang="en-US" altLang="ja-JP"/>
              <a:t>)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F06B848-2E47-4D74-9E01-084F6CFE85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33796" name="スライド番号プレースホルダー 1">
            <a:extLst>
              <a:ext uri="{FF2B5EF4-FFF2-40B4-BE49-F238E27FC236}">
                <a16:creationId xmlns:a16="http://schemas.microsoft.com/office/drawing/2014/main" id="{75EE1C3B-FC86-4424-84A4-C2FE6C68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DD3C7EB5-589B-446D-AC3C-5439FE6B41E6}" type="slidenum">
              <a:rPr lang="en-US" altLang="ja-JP">
                <a:latin typeface="Times New Roman" panose="02020603050405020304" pitchFamily="18" charset="0"/>
              </a:rPr>
              <a:pPr/>
              <a:t>16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B1EC996-5752-4051-9991-44881398A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引数</a:t>
            </a:r>
            <a:r>
              <a:rPr lang="en-US" altLang="ja-JP"/>
              <a:t>)</a:t>
            </a:r>
          </a:p>
        </p:txBody>
      </p:sp>
      <p:sp>
        <p:nvSpPr>
          <p:cNvPr id="35843" name="Rectangle 7">
            <a:extLst>
              <a:ext uri="{FF2B5EF4-FFF2-40B4-BE49-F238E27FC236}">
                <a16:creationId xmlns:a16="http://schemas.microsoft.com/office/drawing/2014/main" id="{8EB8D696-F19F-47CC-8A34-517D7EA7F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895600"/>
            <a:ext cx="457200" cy="533400"/>
          </a:xfrm>
          <a:prstGeom prst="rect">
            <a:avLst/>
          </a:prstGeom>
          <a:solidFill>
            <a:srgbClr val="FFCCCC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35844" name="Rectangle 8">
            <a:extLst>
              <a:ext uri="{FF2B5EF4-FFF2-40B4-BE49-F238E27FC236}">
                <a16:creationId xmlns:a16="http://schemas.microsoft.com/office/drawing/2014/main" id="{D9081202-C597-4110-99EB-D8FD3C126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95600"/>
            <a:ext cx="5807075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3 void printHW 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4     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5     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6     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7 }</a:t>
            </a:r>
          </a:p>
        </p:txBody>
      </p:sp>
      <p:sp>
        <p:nvSpPr>
          <p:cNvPr id="35845" name="AutoShape 11">
            <a:extLst>
              <a:ext uri="{FF2B5EF4-FFF2-40B4-BE49-F238E27FC236}">
                <a16:creationId xmlns:a16="http://schemas.microsoft.com/office/drawing/2014/main" id="{B37B7B52-BC2F-427F-877D-7C1D12EC2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538288"/>
            <a:ext cx="5334000" cy="889000"/>
          </a:xfrm>
          <a:prstGeom prst="wedgeRoundRectCallout">
            <a:avLst>
              <a:gd name="adj1" fmla="val -23870"/>
              <a:gd name="adj2" fmla="val 10711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この部分に，引数について記述する．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この例では引数は なし</a:t>
            </a:r>
            <a:r>
              <a:rPr lang="en-US" altLang="ja-JP" sz="2400"/>
              <a:t>(</a:t>
            </a:r>
            <a:r>
              <a:rPr lang="ja-JP" altLang="en-US" sz="2400"/>
              <a:t>空，</a:t>
            </a:r>
            <a:r>
              <a:rPr lang="en-US" altLang="ja-JP" sz="2400">
                <a:latin typeface="Lucida Console" panose="020B0609040504020204" pitchFamily="49" charset="0"/>
              </a:rPr>
              <a:t>void</a:t>
            </a:r>
            <a:r>
              <a:rPr lang="en-US" altLang="ja-JP" sz="2400"/>
              <a:t>)</a:t>
            </a:r>
            <a:r>
              <a:rPr lang="ja-JP" altLang="en-US" sz="2400"/>
              <a:t>．</a:t>
            </a:r>
          </a:p>
        </p:txBody>
      </p:sp>
      <p:sp>
        <p:nvSpPr>
          <p:cNvPr id="35846" name="スライド番号プレースホルダー 1">
            <a:extLst>
              <a:ext uri="{FF2B5EF4-FFF2-40B4-BE49-F238E27FC236}">
                <a16:creationId xmlns:a16="http://schemas.microsoft.com/office/drawing/2014/main" id="{3F36175C-385A-49A3-9E06-9AF0A964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6974EC72-7F11-4EE4-9D28-19EF8575E229}" type="slidenum">
              <a:rPr lang="en-US" altLang="ja-JP">
                <a:latin typeface="Times New Roman" panose="02020603050405020304" pitchFamily="18" charset="0"/>
              </a:rPr>
              <a:pPr/>
              <a:t>17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886730E-18CF-4FC1-9B75-0AF1438EC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引数</a:t>
            </a:r>
            <a:r>
              <a:rPr lang="en-US" altLang="ja-JP"/>
              <a:t>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4D41A22-F509-4482-9C41-66DA20D80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引数とは，関数に与える情報．</a:t>
            </a:r>
          </a:p>
          <a:p>
            <a:pPr lvl="1" eaLnBrk="1" hangingPunct="1"/>
            <a:r>
              <a:rPr lang="ja-JP" altLang="en-US"/>
              <a:t>関数に情報を与えることが可能．</a:t>
            </a:r>
          </a:p>
          <a:p>
            <a:pPr lvl="1" eaLnBrk="1" hangingPunct="1"/>
            <a:r>
              <a:rPr lang="ja-JP" altLang="en-US"/>
              <a:t>関数では，与えられた情報を使用して処理することが可能．</a:t>
            </a:r>
          </a:p>
          <a:p>
            <a:pPr lvl="1" eaLnBrk="1" hangingPunct="1"/>
            <a:r>
              <a:rPr lang="ja-JP" altLang="en-US"/>
              <a:t>“情報”とは，</a:t>
            </a:r>
            <a:r>
              <a:rPr lang="en-US" altLang="ja-JP"/>
              <a:t>int</a:t>
            </a:r>
            <a:r>
              <a:rPr lang="ja-JP" altLang="en-US"/>
              <a:t>型の値，</a:t>
            </a:r>
            <a:r>
              <a:rPr lang="en-US" altLang="ja-JP"/>
              <a:t>double</a:t>
            </a:r>
            <a:r>
              <a:rPr lang="ja-JP" altLang="en-US"/>
              <a:t>型の値などである．</a:t>
            </a:r>
          </a:p>
          <a:p>
            <a:pPr lvl="1" eaLnBrk="1" hangingPunct="1"/>
            <a:r>
              <a:rPr lang="ja-JP" altLang="en-US"/>
              <a:t>引数は，何個でも用意できる．</a:t>
            </a:r>
            <a:endParaRPr lang="en-US" altLang="ja-JP"/>
          </a:p>
          <a:p>
            <a:pPr lvl="1" eaLnBrk="1" hangingPunct="1"/>
            <a:endParaRPr lang="en-US" altLang="ja-JP"/>
          </a:p>
          <a:p>
            <a:pPr lvl="1" eaLnBrk="1" hangingPunct="1"/>
            <a:r>
              <a:rPr lang="ja-JP" altLang="en-US" sz="3200" b="1">
                <a:solidFill>
                  <a:srgbClr val="FF0000"/>
                </a:solidFill>
              </a:rPr>
              <a:t>関数に行くときに値を持っていく</a:t>
            </a:r>
          </a:p>
        </p:txBody>
      </p:sp>
      <p:sp>
        <p:nvSpPr>
          <p:cNvPr id="37892" name="スライド番号プレースホルダー 1">
            <a:extLst>
              <a:ext uri="{FF2B5EF4-FFF2-40B4-BE49-F238E27FC236}">
                <a16:creationId xmlns:a16="http://schemas.microsoft.com/office/drawing/2014/main" id="{E723828B-F3EF-4EA8-A98B-B9414A9E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497B9449-DD57-4815-94F7-09F9E307E709}" type="slidenum">
              <a:rPr lang="en-US" altLang="ja-JP">
                <a:latin typeface="Times New Roman" panose="02020603050405020304" pitchFamily="18" charset="0"/>
              </a:rPr>
              <a:pPr/>
              <a:t>18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>
            <a:extLst>
              <a:ext uri="{FF2B5EF4-FFF2-40B4-BE49-F238E27FC236}">
                <a16:creationId xmlns:a16="http://schemas.microsoft.com/office/drawing/2014/main" id="{EB1CB807-F6C1-43FA-8C9B-D233FD670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025" y="4953000"/>
            <a:ext cx="2286000" cy="533400"/>
          </a:xfrm>
          <a:prstGeom prst="rect">
            <a:avLst/>
          </a:prstGeom>
          <a:solidFill>
            <a:srgbClr val="CCECFF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39939" name="Rectangle 9">
            <a:extLst>
              <a:ext uri="{FF2B5EF4-FFF2-40B4-BE49-F238E27FC236}">
                <a16:creationId xmlns:a16="http://schemas.microsoft.com/office/drawing/2014/main" id="{F10F09E8-9866-47D2-AD99-A4C51223C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953000"/>
            <a:ext cx="1066800" cy="533400"/>
          </a:xfrm>
          <a:prstGeom prst="rect">
            <a:avLst/>
          </a:prstGeom>
          <a:solidFill>
            <a:srgbClr val="CCFFCC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39940" name="Rectangle 10">
            <a:extLst>
              <a:ext uri="{FF2B5EF4-FFF2-40B4-BE49-F238E27FC236}">
                <a16:creationId xmlns:a16="http://schemas.microsoft.com/office/drawing/2014/main" id="{46258C89-6E58-4EF8-8963-3E0118E1B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953000"/>
            <a:ext cx="1676400" cy="533400"/>
          </a:xfrm>
          <a:prstGeom prst="rect">
            <a:avLst/>
          </a:prstGeom>
          <a:solidFill>
            <a:srgbClr val="FFCCCC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39941" name="Rectangle 2">
            <a:extLst>
              <a:ext uri="{FF2B5EF4-FFF2-40B4-BE49-F238E27FC236}">
                <a16:creationId xmlns:a16="http://schemas.microsoft.com/office/drawing/2014/main" id="{8253B4FF-1C22-4783-B763-7EEED1542E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引数</a:t>
            </a:r>
            <a:r>
              <a:rPr lang="en-US" altLang="ja-JP"/>
              <a:t>)</a:t>
            </a:r>
          </a:p>
        </p:txBody>
      </p:sp>
      <p:sp>
        <p:nvSpPr>
          <p:cNvPr id="39942" name="Rectangle 4">
            <a:extLst>
              <a:ext uri="{FF2B5EF4-FFF2-40B4-BE49-F238E27FC236}">
                <a16:creationId xmlns:a16="http://schemas.microsoft.com/office/drawing/2014/main" id="{193DC990-2FB0-4B3A-BCBE-6207E52C6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" y="4953000"/>
            <a:ext cx="60515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void print_int (int i){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    printf("i=%d\n", i);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9943" name="AutoShape 5">
            <a:extLst>
              <a:ext uri="{FF2B5EF4-FFF2-40B4-BE49-F238E27FC236}">
                <a16:creationId xmlns:a16="http://schemas.microsoft.com/office/drawing/2014/main" id="{48F4DF3A-C9C7-40F2-977F-E4863D767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057400"/>
            <a:ext cx="2390775" cy="1285875"/>
          </a:xfrm>
          <a:prstGeom prst="wedgeRoundRectCallout">
            <a:avLst>
              <a:gd name="adj1" fmla="val -37782"/>
              <a:gd name="adj2" fmla="val 17913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戻り値</a:t>
            </a:r>
            <a:r>
              <a:rPr lang="en-US" altLang="ja-JP" sz="2400"/>
              <a:t>(</a:t>
            </a:r>
            <a:r>
              <a:rPr lang="ja-JP" altLang="en-US" sz="2400"/>
              <a:t>後述</a:t>
            </a:r>
            <a:r>
              <a:rPr lang="en-US" altLang="ja-JP" sz="2400"/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この例では，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“</a:t>
            </a:r>
            <a:r>
              <a:rPr lang="en-US" altLang="ja-JP" sz="2400">
                <a:latin typeface="Lucida Console" panose="020B0609040504020204" pitchFamily="49" charset="0"/>
              </a:rPr>
              <a:t>void</a:t>
            </a:r>
            <a:r>
              <a:rPr lang="en-US" altLang="ja-JP" sz="2400"/>
              <a:t>”</a:t>
            </a:r>
            <a:r>
              <a:rPr lang="ja-JP" altLang="en-US" sz="2400"/>
              <a:t>である．</a:t>
            </a:r>
          </a:p>
        </p:txBody>
      </p:sp>
      <p:sp>
        <p:nvSpPr>
          <p:cNvPr id="39944" name="AutoShape 6">
            <a:extLst>
              <a:ext uri="{FF2B5EF4-FFF2-40B4-BE49-F238E27FC236}">
                <a16:creationId xmlns:a16="http://schemas.microsoft.com/office/drawing/2014/main" id="{7DBAA36C-E52C-4549-8CF0-013EA26C7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429000"/>
            <a:ext cx="2495550" cy="1285875"/>
          </a:xfrm>
          <a:prstGeom prst="wedgeRoundRectCallout">
            <a:avLst>
              <a:gd name="adj1" fmla="val -28880"/>
              <a:gd name="adj2" fmla="val 7246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関数名．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この例では，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“</a:t>
            </a:r>
            <a:r>
              <a:rPr lang="en-US" altLang="ja-JP" sz="2400">
                <a:latin typeface="Lucida Console" panose="020B0609040504020204" pitchFamily="49" charset="0"/>
              </a:rPr>
              <a:t>print_int</a:t>
            </a:r>
            <a:r>
              <a:rPr lang="en-US" altLang="ja-JP" sz="2400"/>
              <a:t>”</a:t>
            </a:r>
            <a:r>
              <a:rPr lang="ja-JP" altLang="en-US" sz="2400"/>
              <a:t>．</a:t>
            </a:r>
          </a:p>
        </p:txBody>
      </p:sp>
      <p:sp>
        <p:nvSpPr>
          <p:cNvPr id="39945" name="AutoShape 7">
            <a:extLst>
              <a:ext uri="{FF2B5EF4-FFF2-40B4-BE49-F238E27FC236}">
                <a16:creationId xmlns:a16="http://schemas.microsoft.com/office/drawing/2014/main" id="{FA082D16-11EB-41D3-9260-0C69D0AF0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438400"/>
            <a:ext cx="4003675" cy="1679575"/>
          </a:xfrm>
          <a:prstGeom prst="wedgeRoundRectCallout">
            <a:avLst>
              <a:gd name="adj1" fmla="val -35843"/>
              <a:gd name="adj2" fmla="val 10331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引数．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この例では，</a:t>
            </a:r>
            <a:r>
              <a:rPr lang="en-US" altLang="ja-JP" sz="2400"/>
              <a:t>int</a:t>
            </a:r>
            <a:r>
              <a:rPr lang="ja-JP" altLang="en-US" sz="2400"/>
              <a:t>型変数</a:t>
            </a:r>
            <a:r>
              <a:rPr lang="en-US" altLang="ja-JP" sz="2400"/>
              <a:t>1</a:t>
            </a:r>
            <a:r>
              <a:rPr lang="ja-JP" altLang="en-US" sz="2400"/>
              <a:t>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それを </a:t>
            </a:r>
            <a:r>
              <a:rPr lang="en-US" altLang="ja-JP" sz="2400"/>
              <a:t>i </a:t>
            </a:r>
            <a:r>
              <a:rPr lang="ja-JP" altLang="en-US" sz="2400"/>
              <a:t>とする．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厳密には仮引数と言う．</a:t>
            </a:r>
          </a:p>
        </p:txBody>
      </p:sp>
      <p:sp>
        <p:nvSpPr>
          <p:cNvPr id="39946" name="Rectangle 11">
            <a:extLst>
              <a:ext uri="{FF2B5EF4-FFF2-40B4-BE49-F238E27FC236}">
                <a16:creationId xmlns:a16="http://schemas.microsoft.com/office/drawing/2014/main" id="{B497236B-B405-4868-9132-4B06482B6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引数を受け取る関数．</a:t>
            </a:r>
          </a:p>
        </p:txBody>
      </p:sp>
      <p:sp>
        <p:nvSpPr>
          <p:cNvPr id="39947" name="スライド番号プレースホルダー 1">
            <a:extLst>
              <a:ext uri="{FF2B5EF4-FFF2-40B4-BE49-F238E27FC236}">
                <a16:creationId xmlns:a16="http://schemas.microsoft.com/office/drawing/2014/main" id="{73ADD2A4-55BF-4B7A-A179-57A49FAA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3FC66935-BB3C-46AC-9E1D-6A416FDA8031}" type="slidenum">
              <a:rPr lang="en-US" altLang="ja-JP">
                <a:latin typeface="Times New Roman" panose="02020603050405020304" pitchFamily="18" charset="0"/>
              </a:rPr>
              <a:pPr/>
              <a:t>19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F0E7A3C-0E8A-4FC6-956C-F86055E2D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概要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D0ACF1D-9295-48B0-BC4A-9E9A68027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関数の作り方を学ぶ</a:t>
            </a:r>
          </a:p>
          <a:p>
            <a:pPr lvl="1" eaLnBrk="1" hangingPunct="1"/>
            <a:r>
              <a:rPr lang="ja-JP" altLang="en-US" sz="4400" u="sng">
                <a:solidFill>
                  <a:srgbClr val="CC0000"/>
                </a:solidFill>
                <a:ea typeface="HGP創英角ｺﾞｼｯｸUB" panose="020B0900000000000000" pitchFamily="50" charset="-128"/>
              </a:rPr>
              <a:t>①関数名，②引数，③戻り値</a:t>
            </a:r>
          </a:p>
          <a:p>
            <a:pPr eaLnBrk="1" hangingPunct="1">
              <a:buFontTx/>
              <a:buChar char="–"/>
            </a:pPr>
            <a:r>
              <a:rPr lang="ja-JP" altLang="en-US"/>
              <a:t>プログラミング</a:t>
            </a:r>
            <a:r>
              <a:rPr lang="en-US" altLang="ja-JP"/>
              <a:t>2</a:t>
            </a:r>
            <a:r>
              <a:rPr lang="ja-JP" altLang="en-US"/>
              <a:t>で最も重要な事項</a:t>
            </a:r>
          </a:p>
          <a:p>
            <a:pPr lvl="1" eaLnBrk="1" hangingPunct="1"/>
            <a:r>
              <a:rPr lang="ja-JP" altLang="en-US" sz="4400" u="sng">
                <a:solidFill>
                  <a:srgbClr val="CC0000"/>
                </a:solidFill>
                <a:ea typeface="HGP創英角ｺﾞｼｯｸUB" panose="020B0900000000000000" pitchFamily="50" charset="-128"/>
              </a:rPr>
              <a:t>関数</a:t>
            </a:r>
          </a:p>
          <a:p>
            <a:pPr eaLnBrk="1" hangingPunct="1"/>
            <a:r>
              <a:rPr lang="ja-JP" altLang="en-US"/>
              <a:t>プログラミング</a:t>
            </a:r>
            <a:r>
              <a:rPr lang="en-US" altLang="ja-JP"/>
              <a:t>1</a:t>
            </a:r>
            <a:r>
              <a:rPr lang="ja-JP" altLang="en-US"/>
              <a:t>で最も重要な事項</a:t>
            </a:r>
            <a:endParaRPr lang="en-US" altLang="ja-JP"/>
          </a:p>
          <a:p>
            <a:pPr lvl="1" eaLnBrk="1" hangingPunct="1"/>
            <a:r>
              <a:rPr lang="ja-JP" altLang="en-US"/>
              <a:t>制御 </a:t>
            </a:r>
            <a:r>
              <a:rPr lang="en-US" altLang="ja-JP"/>
              <a:t>(</a:t>
            </a:r>
            <a:r>
              <a:rPr lang="en-US" altLang="ja-JP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ja-JP"/>
              <a:t>, </a:t>
            </a:r>
            <a:r>
              <a:rPr lang="en-US" altLang="ja-JP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ja-JP"/>
              <a:t>)</a:t>
            </a:r>
          </a:p>
          <a:p>
            <a:pPr eaLnBrk="1" hangingPunct="1"/>
            <a:r>
              <a:rPr lang="ja-JP" altLang="en-US"/>
              <a:t>プログラミング</a:t>
            </a:r>
            <a:r>
              <a:rPr lang="en-US" altLang="ja-JP"/>
              <a:t>3</a:t>
            </a:r>
            <a:r>
              <a:rPr lang="ja-JP" altLang="en-US"/>
              <a:t>で最も重要な事項</a:t>
            </a:r>
            <a:endParaRPr lang="en-US" altLang="ja-JP"/>
          </a:p>
          <a:p>
            <a:pPr lvl="1" eaLnBrk="1" hangingPunct="1"/>
            <a:r>
              <a:rPr lang="ja-JP" altLang="en-US"/>
              <a:t>ポインタ</a:t>
            </a:r>
          </a:p>
        </p:txBody>
      </p:sp>
      <p:sp>
        <p:nvSpPr>
          <p:cNvPr id="5124" name="スライド番号プレースホルダー 1">
            <a:extLst>
              <a:ext uri="{FF2B5EF4-FFF2-40B4-BE49-F238E27FC236}">
                <a16:creationId xmlns:a16="http://schemas.microsoft.com/office/drawing/2014/main" id="{2A5FEB3D-83F4-47FC-BCB3-A42247126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DD91672A-EA73-4C6D-8E43-1282885EA75B}" type="slidenum">
              <a:rPr lang="en-US" altLang="ja-JP">
                <a:latin typeface="Times New Roman" panose="02020603050405020304" pitchFamily="18" charset="0"/>
              </a:rPr>
              <a:pPr/>
              <a:t>2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CBB9DB0-D09A-4AE4-B4B1-241A88F3E0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引数</a:t>
            </a:r>
            <a:r>
              <a:rPr lang="en-US" altLang="ja-JP"/>
              <a:t>)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22BB633-8FD1-4CE3-A0C9-48A274DC9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関数に引数を渡す．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5057A19E-8499-4E93-97C6-1EB0B5F1B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0050" y="4038600"/>
            <a:ext cx="60515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void print_int (int i){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    printf("i=%d\n", i);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3A7CFF7B-E8EF-487C-82B8-EBFD8B6AF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43402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void main(){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    print_int(3);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E33E8461-BD1A-4FC8-9825-4F0E511A9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0386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09842355-208A-4022-B760-B0C079234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971800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38600" name="AutoShape 8">
            <a:extLst>
              <a:ext uri="{FF2B5EF4-FFF2-40B4-BE49-F238E27FC236}">
                <a16:creationId xmlns:a16="http://schemas.microsoft.com/office/drawing/2014/main" id="{F071EA6B-100E-4AD8-BCAB-D3D63F182F86}"/>
              </a:ext>
            </a:extLst>
          </p:cNvPr>
          <p:cNvCxnSpPr>
            <a:cxnSpLocks noChangeShapeType="1"/>
            <a:stCxn id="41991" idx="3"/>
            <a:endCxn id="41990" idx="0"/>
          </p:cNvCxnSpPr>
          <p:nvPr/>
        </p:nvCxnSpPr>
        <p:spPr bwMode="auto">
          <a:xfrm>
            <a:off x="4495800" y="3009900"/>
            <a:ext cx="1333500" cy="1028700"/>
          </a:xfrm>
          <a:prstGeom prst="curvedConnector2">
            <a:avLst/>
          </a:prstGeom>
          <a:noFill/>
          <a:ln w="1270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3" name="AutoShape 11">
            <a:extLst>
              <a:ext uri="{FF2B5EF4-FFF2-40B4-BE49-F238E27FC236}">
                <a16:creationId xmlns:a16="http://schemas.microsoft.com/office/drawing/2014/main" id="{BF29CB55-4890-4408-939C-4898680A4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495800"/>
            <a:ext cx="2776538" cy="2073275"/>
          </a:xfrm>
          <a:prstGeom prst="wedgeRoundRectCallout">
            <a:avLst>
              <a:gd name="adj1" fmla="val 64579"/>
              <a:gd name="adj2" fmla="val -3330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変数 </a:t>
            </a:r>
            <a:r>
              <a:rPr lang="en-US" altLang="ja-JP" sz="2400">
                <a:latin typeface="Lucida Console" panose="020B0609040504020204" pitchFamily="49" charset="0"/>
              </a:rPr>
              <a:t>i</a:t>
            </a:r>
            <a:r>
              <a:rPr lang="en-US" altLang="ja-JP" sz="2400"/>
              <a:t> </a:t>
            </a:r>
            <a:r>
              <a:rPr lang="ja-JP" altLang="en-US" sz="2400"/>
              <a:t>が宣言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されており，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i</a:t>
            </a:r>
            <a:r>
              <a:rPr lang="en-US" altLang="ja-JP" sz="2400"/>
              <a:t> </a:t>
            </a:r>
            <a:r>
              <a:rPr lang="ja-JP" altLang="en-US" sz="2400"/>
              <a:t>を使用可能．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i</a:t>
            </a:r>
            <a:r>
              <a:rPr lang="en-US" altLang="ja-JP" sz="2400"/>
              <a:t> = 3 </a:t>
            </a:r>
            <a:r>
              <a:rPr lang="ja-JP" altLang="en-US" sz="2400"/>
              <a:t>として関数が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始まる．</a:t>
            </a:r>
          </a:p>
        </p:txBody>
      </p:sp>
      <p:sp>
        <p:nvSpPr>
          <p:cNvPr id="41994" name="Rectangle 12">
            <a:extLst>
              <a:ext uri="{FF2B5EF4-FFF2-40B4-BE49-F238E27FC236}">
                <a16:creationId xmlns:a16="http://schemas.microsoft.com/office/drawing/2014/main" id="{61159261-AA0C-4896-84D1-ECCA475BD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5" y="5903913"/>
            <a:ext cx="836613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i=3</a:t>
            </a:r>
          </a:p>
        </p:txBody>
      </p:sp>
      <p:sp>
        <p:nvSpPr>
          <p:cNvPr id="41995" name="Text Box 13">
            <a:extLst>
              <a:ext uri="{FF2B5EF4-FFF2-40B4-BE49-F238E27FC236}">
                <a16:creationId xmlns:a16="http://schemas.microsoft.com/office/drawing/2014/main" id="{032F8EAD-527C-44FF-BADF-0578D476D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867400"/>
            <a:ext cx="160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41996" name="Rectangle 14">
            <a:extLst>
              <a:ext uri="{FF2B5EF4-FFF2-40B4-BE49-F238E27FC236}">
                <a16:creationId xmlns:a16="http://schemas.microsoft.com/office/drawing/2014/main" id="{C3D22353-16CA-4BC8-BCC6-946E81350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1484313"/>
            <a:ext cx="3179763" cy="1016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引数が</a:t>
            </a:r>
            <a:r>
              <a:rPr lang="en-US" altLang="ja-JP" sz="2000">
                <a:latin typeface="Lucida Console" panose="020B0609040504020204" pitchFamily="49" charset="0"/>
              </a:rPr>
              <a:t>int</a:t>
            </a:r>
            <a:r>
              <a:rPr lang="ja-JP" altLang="en-US" sz="2000">
                <a:latin typeface="Lucida Console" panose="020B0609040504020204" pitchFamily="49" charset="0"/>
              </a:rPr>
              <a:t>型</a:t>
            </a:r>
            <a:r>
              <a:rPr lang="en-US" altLang="ja-JP" sz="2000">
                <a:latin typeface="Lucida Console" panose="020B0609040504020204" pitchFamily="49" charset="0"/>
              </a:rPr>
              <a:t>1</a:t>
            </a:r>
            <a:r>
              <a:rPr lang="ja-JP" altLang="en-US" sz="2000">
                <a:latin typeface="Lucida Console" panose="020B0609040504020204" pitchFamily="49" charset="0"/>
              </a:rPr>
              <a:t>個なので，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int</a:t>
            </a:r>
            <a:r>
              <a:rPr lang="ja-JP" altLang="en-US" sz="2000">
                <a:latin typeface="Lucida Console" panose="020B0609040504020204" pitchFamily="49" charset="0"/>
              </a:rPr>
              <a:t>型</a:t>
            </a:r>
            <a:r>
              <a:rPr lang="en-US" altLang="ja-JP" sz="2000">
                <a:latin typeface="Lucida Console" panose="020B0609040504020204" pitchFamily="49" charset="0"/>
              </a:rPr>
              <a:t>1</a:t>
            </a:r>
            <a:r>
              <a:rPr lang="ja-JP" altLang="en-US" sz="2000">
                <a:latin typeface="Lucida Console" panose="020B0609040504020204" pitchFamily="49" charset="0"/>
              </a:rPr>
              <a:t>個</a:t>
            </a:r>
            <a:r>
              <a:rPr lang="en-US" altLang="ja-JP" sz="2000">
                <a:latin typeface="Lucida Console" panose="020B0609040504020204" pitchFamily="49" charset="0"/>
              </a:rPr>
              <a:t>(</a:t>
            </a:r>
            <a:r>
              <a:rPr lang="ja-JP" altLang="en-US" sz="2000">
                <a:latin typeface="Lucida Console" panose="020B0609040504020204" pitchFamily="49" charset="0"/>
              </a:rPr>
              <a:t>この例では</a:t>
            </a:r>
            <a:r>
              <a:rPr lang="en-US" altLang="ja-JP" sz="2000">
                <a:latin typeface="Lucida Console" panose="020B0609040504020204" pitchFamily="49" charset="0"/>
              </a:rPr>
              <a:t>3)</a:t>
            </a:r>
            <a:r>
              <a:rPr lang="ja-JP" altLang="en-US" sz="2000">
                <a:latin typeface="Lucida Console" panose="020B0609040504020204" pitchFamily="49" charset="0"/>
              </a:rPr>
              <a:t>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与えて関数呼び出し．</a:t>
            </a:r>
          </a:p>
        </p:txBody>
      </p:sp>
      <p:sp>
        <p:nvSpPr>
          <p:cNvPr id="41997" name="Line 15">
            <a:extLst>
              <a:ext uri="{FF2B5EF4-FFF2-40B4-BE49-F238E27FC236}">
                <a16:creationId xmlns:a16="http://schemas.microsoft.com/office/drawing/2014/main" id="{DA46AB14-45E7-4D4E-9687-9AC02F13A4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67175" y="2205038"/>
            <a:ext cx="144145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41998" name="Line 16">
            <a:extLst>
              <a:ext uri="{FF2B5EF4-FFF2-40B4-BE49-F238E27FC236}">
                <a16:creationId xmlns:a16="http://schemas.microsoft.com/office/drawing/2014/main" id="{3DA8BC7A-DBFF-4A45-BAE7-92D1AA6263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4388" y="2492375"/>
            <a:ext cx="287337" cy="1657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41999" name="スライド番号プレースホルダー 1">
            <a:extLst>
              <a:ext uri="{FF2B5EF4-FFF2-40B4-BE49-F238E27FC236}">
                <a16:creationId xmlns:a16="http://schemas.microsoft.com/office/drawing/2014/main" id="{07FE3AE1-FFE2-4153-A727-5C3EFD0FC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08684473-6128-4EEC-8760-16ADA4296F3D}" type="slidenum">
              <a:rPr lang="en-US" altLang="ja-JP">
                <a:latin typeface="Times New Roman" panose="02020603050405020304" pitchFamily="18" charset="0"/>
              </a:rPr>
              <a:pPr/>
              <a:t>20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AF66E11-8B3D-4D49-B558-2425522C0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引数</a:t>
            </a:r>
            <a:r>
              <a:rPr lang="en-US" altLang="ja-JP"/>
              <a:t>)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DD279251-149E-41B7-B484-1886D9ADC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呼び出される関数と，呼出し処理をまとめると，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6E5B0C73-60EA-4578-9991-5D05FCB52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308225"/>
            <a:ext cx="5337175" cy="424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#include &lt;stdio.h&gt;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>
              <a:latin typeface="Lucida Console" panose="020B06090405040202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void print_int (int i){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   printf("i=%d\n", i);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>
              <a:latin typeface="Lucida Console" panose="020B06090405040202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void main(){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   print_int(3);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6EA1CA95-152A-43DF-9CAD-F3F194E87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3033713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print_int()</a:t>
            </a:r>
            <a:r>
              <a:rPr lang="ja-JP" altLang="en-US" sz="2000"/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呼び出すには，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呼び出すよりも前に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print_int()</a:t>
            </a:r>
            <a:r>
              <a:rPr lang="ja-JP" altLang="en-US" sz="2000"/>
              <a:t>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宣言</a:t>
            </a:r>
            <a:r>
              <a:rPr lang="en-US" altLang="ja-JP" sz="2000"/>
              <a:t>(</a:t>
            </a:r>
            <a:r>
              <a:rPr lang="ja-JP" altLang="en-US" sz="2000"/>
              <a:t>記述</a:t>
            </a:r>
            <a:r>
              <a:rPr lang="en-US" altLang="ja-JP" sz="2000"/>
              <a:t>)</a:t>
            </a:r>
            <a:r>
              <a:rPr lang="ja-JP" altLang="en-US" sz="2000"/>
              <a:t>されて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いなくてはならない．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ja-JP" altLang="en-US" sz="2000"/>
              <a:t>あるいは，宣言されている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 ことが推奨される．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 </a:t>
            </a:r>
            <a:r>
              <a:rPr lang="en-US" altLang="ja-JP" sz="2000"/>
              <a:t>C</a:t>
            </a:r>
            <a:r>
              <a:rPr lang="ja-JP" altLang="en-US" sz="2000"/>
              <a:t>言語では推奨．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 </a:t>
            </a:r>
            <a:r>
              <a:rPr lang="en-US" altLang="ja-JP" sz="2000"/>
              <a:t>C++</a:t>
            </a:r>
            <a:r>
              <a:rPr lang="ja-JP" altLang="en-US" sz="2000"/>
              <a:t>では必須．</a:t>
            </a:r>
            <a:r>
              <a:rPr lang="en-US" altLang="ja-JP" sz="2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ただし，プロトタイプ宣言を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行えばこの限りでない．</a:t>
            </a:r>
          </a:p>
        </p:txBody>
      </p:sp>
      <p:sp>
        <p:nvSpPr>
          <p:cNvPr id="44038" name="AutoShape 6">
            <a:extLst>
              <a:ext uri="{FF2B5EF4-FFF2-40B4-BE49-F238E27FC236}">
                <a16:creationId xmlns:a16="http://schemas.microsoft.com/office/drawing/2014/main" id="{26D086B9-2A18-4181-98E9-7E8428A87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292600"/>
            <a:ext cx="1943100" cy="863600"/>
          </a:xfrm>
          <a:prstGeom prst="wedgeRoundRectCallout">
            <a:avLst>
              <a:gd name="adj1" fmla="val -79329"/>
              <a:gd name="adj2" fmla="val 61028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Lucida Console" panose="020B0609040504020204" pitchFamily="49" charset="0"/>
              </a:rPr>
              <a:t>プログラムは，必ず</a:t>
            </a:r>
            <a:r>
              <a:rPr lang="en-US" altLang="ja-JP" sz="1800">
                <a:latin typeface="Lucida Console" panose="020B0609040504020204" pitchFamily="49" charset="0"/>
              </a:rPr>
              <a:t>main()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Lucida Console" panose="020B0609040504020204" pitchFamily="49" charset="0"/>
              </a:rPr>
              <a:t>から始まる．</a:t>
            </a:r>
          </a:p>
        </p:txBody>
      </p:sp>
      <p:sp>
        <p:nvSpPr>
          <p:cNvPr id="44039" name="スライド番号プレースホルダー 1">
            <a:extLst>
              <a:ext uri="{FF2B5EF4-FFF2-40B4-BE49-F238E27FC236}">
                <a16:creationId xmlns:a16="http://schemas.microsoft.com/office/drawing/2014/main" id="{D06ED298-0CDB-42D6-B83B-91278555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EF27671B-CD42-4926-B3E9-7B330321E94A}" type="slidenum">
              <a:rPr lang="en-US" altLang="ja-JP">
                <a:latin typeface="Times New Roman" panose="02020603050405020304" pitchFamily="18" charset="0"/>
              </a:rPr>
              <a:pPr/>
              <a:t>21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88A31102-B355-4646-A295-A72E3C51A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引数の例</a:t>
            </a:r>
            <a:r>
              <a:rPr lang="en-US" altLang="ja-JP"/>
              <a:t>)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15AFFFC-A27D-4B12-97A9-5CB447D01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5143500"/>
          </a:xfrm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#include &lt;stdio.h&gt;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void printHW_n(int n){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int i;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printf("Hello,World");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for(i=0; i&lt;n; i++){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    printf("!");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} /* n</a:t>
            </a:r>
            <a:r>
              <a:rPr lang="ja-JP" altLang="en-US" sz="2000">
                <a:latin typeface="Lucida Console" panose="020B0609040504020204" pitchFamily="49" charset="0"/>
              </a:rPr>
              <a:t>個の </a:t>
            </a:r>
            <a:r>
              <a:rPr lang="en-US" altLang="ja-JP" sz="2000">
                <a:latin typeface="Lucida Console" panose="020B0609040504020204" pitchFamily="49" charset="0"/>
              </a:rPr>
              <a:t>! </a:t>
            </a:r>
            <a:r>
              <a:rPr lang="ja-JP" altLang="en-US" sz="2000">
                <a:latin typeface="Lucida Console" panose="020B0609040504020204" pitchFamily="49" charset="0"/>
              </a:rPr>
              <a:t>を表示 *</a:t>
            </a:r>
            <a:r>
              <a:rPr lang="en-US" altLang="ja-JP" sz="2000">
                <a:latin typeface="Lucida Console" panose="020B0609040504020204" pitchFamily="49" charset="0"/>
              </a:rPr>
              <a:t>/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printf("\n");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ja-JP" sz="2000">
              <a:latin typeface="Lucida Console" panose="020B06090405040202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void main(){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printHW_n(4);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   printHW_n(7);</a:t>
            </a:r>
          </a:p>
          <a:p>
            <a:pPr eaLnBrk="1" hangingPunct="1"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577C4CB6-4455-4752-A644-7208EC729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5300663"/>
            <a:ext cx="4051300" cy="955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Hello,World!!!!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Hello,World!!!!!!!</a:t>
            </a:r>
          </a:p>
        </p:txBody>
      </p:sp>
      <p:sp>
        <p:nvSpPr>
          <p:cNvPr id="46085" name="Text Box 5">
            <a:extLst>
              <a:ext uri="{FF2B5EF4-FFF2-40B4-BE49-F238E27FC236}">
                <a16:creationId xmlns:a16="http://schemas.microsoft.com/office/drawing/2014/main" id="{1A5849F9-CB7D-4FC7-ACA2-94E8AC48E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724400"/>
            <a:ext cx="160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46086" name="AutoShape 6">
            <a:extLst>
              <a:ext uri="{FF2B5EF4-FFF2-40B4-BE49-F238E27FC236}">
                <a16:creationId xmlns:a16="http://schemas.microsoft.com/office/drawing/2014/main" id="{47386081-314C-4817-B6BA-5DDC7FB09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5938" y="2479675"/>
            <a:ext cx="2176462" cy="5064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for</a:t>
            </a:r>
            <a:r>
              <a:rPr lang="ja-JP" altLang="en-US" sz="2400">
                <a:latin typeface="Lucida Console" panose="020B0609040504020204" pitchFamily="49" charset="0"/>
              </a:rPr>
              <a:t>文を使う例</a:t>
            </a:r>
          </a:p>
        </p:txBody>
      </p:sp>
      <p:sp>
        <p:nvSpPr>
          <p:cNvPr id="46087" name="スライド番号プレースホルダー 1">
            <a:extLst>
              <a:ext uri="{FF2B5EF4-FFF2-40B4-BE49-F238E27FC236}">
                <a16:creationId xmlns:a16="http://schemas.microsoft.com/office/drawing/2014/main" id="{736CB1EE-BDEF-4BFD-80D2-6DF67D38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B223C7D5-3363-4AC8-A623-ACCD6607FFF9}" type="slidenum">
              <a:rPr lang="en-US" altLang="ja-JP">
                <a:latin typeface="Times New Roman" panose="02020603050405020304" pitchFamily="18" charset="0"/>
              </a:rPr>
              <a:pPr/>
              <a:t>22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F38258C8-1824-493A-9DE8-3901CB940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引数の例</a:t>
            </a:r>
            <a:r>
              <a:rPr lang="en-US" altLang="ja-JP"/>
              <a:t>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532B792-1AA9-4387-B10D-0230005CA5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359775" cy="3962400"/>
          </a:xfrm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#include &lt;stdio.h&gt;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void print_sum(int a, int b){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   printf("%d + %d = %d\n", a, b, (a+b));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ja-JP" sz="2400">
              <a:latin typeface="Lucida Console" panose="020B06090405040202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void main(){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   int x=3, y=7;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   print_sum(x,y);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3262FE2F-7337-4BBE-AFB7-7A24C7055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486400"/>
            <a:ext cx="2336800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3 + 7 = 10</a:t>
            </a:r>
          </a:p>
        </p:txBody>
      </p:sp>
      <p:sp>
        <p:nvSpPr>
          <p:cNvPr id="48133" name="Text Box 5">
            <a:extLst>
              <a:ext uri="{FF2B5EF4-FFF2-40B4-BE49-F238E27FC236}">
                <a16:creationId xmlns:a16="http://schemas.microsoft.com/office/drawing/2014/main" id="{4D861994-8EA6-454D-BA77-09479BDB6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953000"/>
            <a:ext cx="160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48134" name="AutoShape 6">
            <a:extLst>
              <a:ext uri="{FF2B5EF4-FFF2-40B4-BE49-F238E27FC236}">
                <a16:creationId xmlns:a16="http://schemas.microsoft.com/office/drawing/2014/main" id="{5179F4EF-609A-4F91-B9EE-B4904A564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1425" y="1433513"/>
            <a:ext cx="2722563" cy="889000"/>
          </a:xfrm>
          <a:prstGeom prst="wedgeRoundRectCallout">
            <a:avLst>
              <a:gd name="adj1" fmla="val -45977"/>
              <a:gd name="adj2" fmla="val 948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引数</a:t>
            </a:r>
            <a:r>
              <a:rPr lang="en-US" altLang="ja-JP" sz="2400"/>
              <a:t>2</a:t>
            </a:r>
            <a:r>
              <a:rPr lang="ja-JP" altLang="en-US" sz="2400"/>
              <a:t>個の例．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，</a:t>
            </a:r>
            <a:r>
              <a:rPr lang="en-US" altLang="ja-JP" sz="2400"/>
              <a:t>(</a:t>
            </a:r>
            <a:r>
              <a:rPr lang="ja-JP" altLang="en-US" sz="2400"/>
              <a:t>カンマ</a:t>
            </a:r>
            <a:r>
              <a:rPr lang="en-US" altLang="ja-JP" sz="2400"/>
              <a:t>)</a:t>
            </a:r>
            <a:r>
              <a:rPr lang="ja-JP" altLang="en-US" sz="2400"/>
              <a:t>で区切る</a:t>
            </a:r>
          </a:p>
        </p:txBody>
      </p:sp>
      <p:sp>
        <p:nvSpPr>
          <p:cNvPr id="48135" name="AutoShape 7">
            <a:extLst>
              <a:ext uri="{FF2B5EF4-FFF2-40B4-BE49-F238E27FC236}">
                <a16:creationId xmlns:a16="http://schemas.microsoft.com/office/drawing/2014/main" id="{C0A052DE-3AF4-43D8-8AB5-D3120AFF6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886200"/>
            <a:ext cx="2581275" cy="892175"/>
          </a:xfrm>
          <a:prstGeom prst="wedgeRoundRectCallout">
            <a:avLst>
              <a:gd name="adj1" fmla="val -82102"/>
              <a:gd name="adj2" fmla="val 11192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実引数に，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変数を使った例．</a:t>
            </a:r>
          </a:p>
        </p:txBody>
      </p:sp>
      <p:sp>
        <p:nvSpPr>
          <p:cNvPr id="48136" name="AutoShape 8">
            <a:extLst>
              <a:ext uri="{FF2B5EF4-FFF2-40B4-BE49-F238E27FC236}">
                <a16:creationId xmlns:a16="http://schemas.microsoft.com/office/drawing/2014/main" id="{A6DBBBA1-AEB2-43EE-AA07-8905F9951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1412875"/>
            <a:ext cx="1941513" cy="5064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Lucida Console" panose="020B0609040504020204" pitchFamily="49" charset="0"/>
              </a:rPr>
              <a:t>引数</a:t>
            </a:r>
            <a:r>
              <a:rPr lang="en-US" altLang="ja-JP" sz="2400">
                <a:latin typeface="Lucida Console" panose="020B0609040504020204" pitchFamily="49" charset="0"/>
              </a:rPr>
              <a:t>2</a:t>
            </a:r>
            <a:r>
              <a:rPr lang="ja-JP" altLang="en-US" sz="2400">
                <a:latin typeface="Lucida Console" panose="020B0609040504020204" pitchFamily="49" charset="0"/>
              </a:rPr>
              <a:t>個の例</a:t>
            </a:r>
          </a:p>
        </p:txBody>
      </p:sp>
      <p:sp>
        <p:nvSpPr>
          <p:cNvPr id="48137" name="スライド番号プレースホルダー 1">
            <a:extLst>
              <a:ext uri="{FF2B5EF4-FFF2-40B4-BE49-F238E27FC236}">
                <a16:creationId xmlns:a16="http://schemas.microsoft.com/office/drawing/2014/main" id="{4ED1C71D-FD80-4822-86C1-818F62AEC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B1EAC905-09CC-43DC-B574-55D3265042CD}" type="slidenum">
              <a:rPr lang="en-US" altLang="ja-JP">
                <a:latin typeface="Times New Roman" panose="02020603050405020304" pitchFamily="18" charset="0"/>
              </a:rPr>
              <a:pPr/>
              <a:t>23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2273C8E-71CF-4D3F-92D2-56E403DD7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引数の例</a:t>
            </a:r>
            <a:r>
              <a:rPr lang="en-US" altLang="ja-JP"/>
              <a:t>)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7C1E6FF-A9BF-4AD2-9F3E-6202FED28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359775" cy="5780087"/>
          </a:xfrm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#include &lt;stdio.h&gt;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void print_nchar(char c, int n){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	int i;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	for(i=0; i&lt;n; i++){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		printf("%c", c);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	printf("\n");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void main(){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   char ch = '*';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   int x = 7;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   print_nchar(ch,x);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1CC042AA-F35A-464A-BEAF-2A528B755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6092825"/>
            <a:ext cx="1693863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*******</a:t>
            </a:r>
          </a:p>
        </p:txBody>
      </p:sp>
      <p:sp>
        <p:nvSpPr>
          <p:cNvPr id="50181" name="Text Box 5">
            <a:extLst>
              <a:ext uri="{FF2B5EF4-FFF2-40B4-BE49-F238E27FC236}">
                <a16:creationId xmlns:a16="http://schemas.microsoft.com/office/drawing/2014/main" id="{82F1869C-DA37-4FAD-A925-2F454D0D7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529263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50182" name="AutoShape 6">
            <a:extLst>
              <a:ext uri="{FF2B5EF4-FFF2-40B4-BE49-F238E27FC236}">
                <a16:creationId xmlns:a16="http://schemas.microsoft.com/office/drawing/2014/main" id="{FD6DC582-9DB3-406B-9036-CC6A755FE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5975" y="2039938"/>
            <a:ext cx="2678113" cy="1417637"/>
          </a:xfrm>
          <a:prstGeom prst="wedgeRoundRectCallout">
            <a:avLst>
              <a:gd name="adj1" fmla="val -74153"/>
              <a:gd name="adj2" fmla="val -5927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char</a:t>
            </a:r>
            <a:r>
              <a:rPr lang="ja-JP" altLang="en-US" sz="2000">
                <a:latin typeface="Lucida Console" panose="020B0609040504020204" pitchFamily="49" charset="0"/>
              </a:rPr>
              <a:t>型と</a:t>
            </a:r>
            <a:r>
              <a:rPr lang="en-US" altLang="ja-JP" sz="2000">
                <a:latin typeface="Lucida Console" panose="020B0609040504020204" pitchFamily="49" charset="0"/>
              </a:rPr>
              <a:t>int</a:t>
            </a:r>
            <a:r>
              <a:rPr lang="ja-JP" altLang="en-US" sz="2000">
                <a:latin typeface="Lucida Console" panose="020B0609040504020204" pitchFamily="49" charset="0"/>
              </a:rPr>
              <a:t>型を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受け取った例．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char</a:t>
            </a:r>
            <a:r>
              <a:rPr lang="ja-JP" altLang="en-US" sz="2000">
                <a:latin typeface="Lucida Console" panose="020B0609040504020204" pitchFamily="49" charset="0"/>
              </a:rPr>
              <a:t>型は「文字」型．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文字</a:t>
            </a:r>
            <a:r>
              <a:rPr lang="en-US" altLang="ja-JP" sz="2000">
                <a:latin typeface="Lucida Console" panose="020B0609040504020204" pitchFamily="49" charset="0"/>
              </a:rPr>
              <a:t>1</a:t>
            </a:r>
            <a:r>
              <a:rPr lang="ja-JP" altLang="en-US" sz="2000">
                <a:latin typeface="Lucida Console" panose="020B0609040504020204" pitchFamily="49" charset="0"/>
              </a:rPr>
              <a:t>個を表す．</a:t>
            </a:r>
          </a:p>
        </p:txBody>
      </p:sp>
      <p:sp>
        <p:nvSpPr>
          <p:cNvPr id="50183" name="AutoShape 7">
            <a:extLst>
              <a:ext uri="{FF2B5EF4-FFF2-40B4-BE49-F238E27FC236}">
                <a16:creationId xmlns:a16="http://schemas.microsoft.com/office/drawing/2014/main" id="{F52F23D6-C4DC-4AA1-A25E-7F454976A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4149725"/>
            <a:ext cx="4411663" cy="1089025"/>
          </a:xfrm>
          <a:prstGeom prst="wedgeRoundRectCallout">
            <a:avLst>
              <a:gd name="adj1" fmla="val -50949"/>
              <a:gd name="adj2" fmla="val 11603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引数は，</a:t>
            </a:r>
            <a:r>
              <a:rPr lang="en-US" altLang="ja-JP" sz="2000">
                <a:latin typeface="Lucida Console" panose="020B0609040504020204" pitchFamily="49" charset="0"/>
              </a:rPr>
              <a:t>char</a:t>
            </a:r>
            <a:r>
              <a:rPr lang="ja-JP" altLang="en-US" sz="2000">
                <a:latin typeface="Lucida Console" panose="020B0609040504020204" pitchFamily="49" charset="0"/>
              </a:rPr>
              <a:t>型と，</a:t>
            </a:r>
            <a:r>
              <a:rPr lang="en-US" altLang="ja-JP" sz="2000">
                <a:latin typeface="Lucida Console" panose="020B0609040504020204" pitchFamily="49" charset="0"/>
              </a:rPr>
              <a:t>int</a:t>
            </a:r>
            <a:r>
              <a:rPr lang="ja-JP" altLang="en-US" sz="2000">
                <a:latin typeface="Lucida Console" panose="020B0609040504020204" pitchFamily="49" charset="0"/>
              </a:rPr>
              <a:t>型なので，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char</a:t>
            </a:r>
            <a:r>
              <a:rPr lang="ja-JP" altLang="en-US" sz="2000">
                <a:latin typeface="Lucida Console" panose="020B0609040504020204" pitchFamily="49" charset="0"/>
              </a:rPr>
              <a:t>型の値と，</a:t>
            </a:r>
            <a:r>
              <a:rPr lang="en-US" altLang="ja-JP" sz="2000">
                <a:latin typeface="Lucida Console" panose="020B0609040504020204" pitchFamily="49" charset="0"/>
              </a:rPr>
              <a:t>int</a:t>
            </a:r>
            <a:r>
              <a:rPr lang="ja-JP" altLang="en-US" sz="2000">
                <a:latin typeface="Lucida Console" panose="020B0609040504020204" pitchFamily="49" charset="0"/>
              </a:rPr>
              <a:t>型の値を入れて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呼び出す</a:t>
            </a:r>
          </a:p>
        </p:txBody>
      </p:sp>
      <p:sp>
        <p:nvSpPr>
          <p:cNvPr id="50184" name="スライド番号プレースホルダー 1">
            <a:extLst>
              <a:ext uri="{FF2B5EF4-FFF2-40B4-BE49-F238E27FC236}">
                <a16:creationId xmlns:a16="http://schemas.microsoft.com/office/drawing/2014/main" id="{F76C0EFA-FE16-46CD-A3A2-75A1BF3DE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78A1B39C-799C-46B6-A1A0-7D1A938ABCC0}" type="slidenum">
              <a:rPr lang="en-US" altLang="ja-JP">
                <a:latin typeface="Times New Roman" panose="02020603050405020304" pitchFamily="18" charset="0"/>
              </a:rPr>
              <a:pPr/>
              <a:t>24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FADC30E-F594-4845-B19C-71FBA308F8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関数の作り方③ </a:t>
            </a:r>
            <a:r>
              <a:rPr lang="en-US" altLang="ja-JP"/>
              <a:t>(</a:t>
            </a:r>
            <a:r>
              <a:rPr lang="ja-JP" altLang="en-US"/>
              <a:t>戻り値</a:t>
            </a:r>
            <a:r>
              <a:rPr lang="en-US" altLang="ja-JP"/>
              <a:t>)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80037F9-9240-46A5-B44E-278E30E53A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52228" name="スライド番号プレースホルダー 1">
            <a:extLst>
              <a:ext uri="{FF2B5EF4-FFF2-40B4-BE49-F238E27FC236}">
                <a16:creationId xmlns:a16="http://schemas.microsoft.com/office/drawing/2014/main" id="{C7FD797B-F05C-434B-9957-08A38AFF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1F27D163-DB15-4E59-9011-2121AC748C32}" type="slidenum">
              <a:rPr lang="en-US" altLang="ja-JP">
                <a:latin typeface="Times New Roman" panose="02020603050405020304" pitchFamily="18" charset="0"/>
              </a:rPr>
              <a:pPr/>
              <a:t>25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25A5BA5-2BBD-4A59-8F8A-9CE3D968B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</a:t>
            </a:r>
            <a:r>
              <a:rPr lang="en-US" altLang="ja-JP"/>
              <a:t>)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18DE434-F205-4DB3-A230-9673D0643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895600"/>
            <a:ext cx="1008062" cy="533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32DC22A7-BF5C-409D-96B8-4EDFEDF3D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95600"/>
            <a:ext cx="5807075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3 void printHW 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4     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5     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6     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latin typeface="Lucida Console" panose="020B0609040504020204" pitchFamily="49" charset="0"/>
              </a:rPr>
              <a:t>7 }</a:t>
            </a:r>
          </a:p>
        </p:txBody>
      </p:sp>
      <p:sp>
        <p:nvSpPr>
          <p:cNvPr id="54277" name="AutoShape 5">
            <a:extLst>
              <a:ext uri="{FF2B5EF4-FFF2-40B4-BE49-F238E27FC236}">
                <a16:creationId xmlns:a16="http://schemas.microsoft.com/office/drawing/2014/main" id="{E672E842-C3DD-458F-9C59-F0FAF7352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84313"/>
            <a:ext cx="5616575" cy="889000"/>
          </a:xfrm>
          <a:prstGeom prst="wedgeRoundRectCallout">
            <a:avLst>
              <a:gd name="adj1" fmla="val -35472"/>
              <a:gd name="adj2" fmla="val 11316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この部分に，戻り値について記述する．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この例では引数は なし</a:t>
            </a:r>
            <a:r>
              <a:rPr lang="en-US" altLang="ja-JP" sz="2400"/>
              <a:t>(</a:t>
            </a:r>
            <a:r>
              <a:rPr lang="ja-JP" altLang="en-US" sz="2400"/>
              <a:t>空，</a:t>
            </a:r>
            <a:r>
              <a:rPr lang="en-US" altLang="ja-JP" sz="2400">
                <a:latin typeface="Lucida Console" panose="020B0609040504020204" pitchFamily="49" charset="0"/>
              </a:rPr>
              <a:t>void</a:t>
            </a:r>
            <a:r>
              <a:rPr lang="en-US" altLang="ja-JP" sz="2400"/>
              <a:t>)</a:t>
            </a:r>
            <a:r>
              <a:rPr lang="ja-JP" altLang="en-US" sz="2400"/>
              <a:t>．</a:t>
            </a:r>
          </a:p>
        </p:txBody>
      </p:sp>
      <p:sp>
        <p:nvSpPr>
          <p:cNvPr id="54278" name="スライド番号プレースホルダー 1">
            <a:extLst>
              <a:ext uri="{FF2B5EF4-FFF2-40B4-BE49-F238E27FC236}">
                <a16:creationId xmlns:a16="http://schemas.microsoft.com/office/drawing/2014/main" id="{CFC19BB0-EA64-44E3-A308-BB74CAB9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3EDF1D4D-7B11-4738-BA4D-426292B8C7D7}" type="slidenum">
              <a:rPr lang="en-US" altLang="ja-JP">
                <a:latin typeface="Times New Roman" panose="02020603050405020304" pitchFamily="18" charset="0"/>
              </a:rPr>
              <a:pPr/>
              <a:t>26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E10AF6D-685E-471C-98D1-7738C86E47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</a:t>
            </a:r>
            <a:r>
              <a:rPr lang="en-US" altLang="ja-JP"/>
              <a:t>)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0B2A4A6-F0B7-4AAE-92B8-B50222E3B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latin typeface="Lucida Console" panose="020B0609040504020204" pitchFamily="49" charset="0"/>
              </a:rPr>
              <a:t>戻り値とは，「関数が呼び出しもとに返す情報」．</a:t>
            </a:r>
          </a:p>
          <a:p>
            <a:pPr lvl="1" eaLnBrk="1" hangingPunct="1"/>
            <a:r>
              <a:rPr lang="ja-JP" altLang="en-US">
                <a:latin typeface="Lucida Console" panose="020B0609040504020204" pitchFamily="49" charset="0"/>
              </a:rPr>
              <a:t>関数から，関数の呼び出しもとに情報を返すことが可能．</a:t>
            </a:r>
          </a:p>
          <a:p>
            <a:pPr lvl="1" eaLnBrk="1" hangingPunct="1"/>
            <a:r>
              <a:rPr lang="ja-JP" altLang="en-US">
                <a:latin typeface="Lucida Console" panose="020B0609040504020204" pitchFamily="49" charset="0"/>
              </a:rPr>
              <a:t>戻り値は，関数の終了時に返される．</a:t>
            </a:r>
          </a:p>
          <a:p>
            <a:pPr lvl="1" eaLnBrk="1" hangingPunct="1"/>
            <a:r>
              <a:rPr lang="ja-JP" altLang="en-US">
                <a:latin typeface="Lucida Console" panose="020B0609040504020204" pitchFamily="49" charset="0"/>
              </a:rPr>
              <a:t>“情報”とは，</a:t>
            </a:r>
            <a:r>
              <a:rPr lang="en-US" altLang="ja-JP">
                <a:latin typeface="Lucida Console" panose="020B0609040504020204" pitchFamily="49" charset="0"/>
              </a:rPr>
              <a:t>int</a:t>
            </a:r>
            <a:r>
              <a:rPr lang="ja-JP" altLang="en-US">
                <a:latin typeface="Lucida Console" panose="020B0609040504020204" pitchFamily="49" charset="0"/>
              </a:rPr>
              <a:t>型の値，</a:t>
            </a:r>
            <a:r>
              <a:rPr lang="en-US" altLang="ja-JP">
                <a:latin typeface="Lucida Console" panose="020B0609040504020204" pitchFamily="49" charset="0"/>
              </a:rPr>
              <a:t>double</a:t>
            </a:r>
            <a:r>
              <a:rPr lang="ja-JP" altLang="en-US">
                <a:latin typeface="Lucida Console" panose="020B0609040504020204" pitchFamily="49" charset="0"/>
              </a:rPr>
              <a:t>型の値などである．</a:t>
            </a:r>
          </a:p>
          <a:p>
            <a:pPr lvl="1" eaLnBrk="1" hangingPunct="1"/>
            <a:r>
              <a:rPr lang="ja-JP" altLang="en-US">
                <a:latin typeface="Lucida Console" panose="020B0609040504020204" pitchFamily="49" charset="0"/>
              </a:rPr>
              <a:t>戻り値は，最大でも</a:t>
            </a:r>
            <a:r>
              <a:rPr lang="en-US" altLang="ja-JP">
                <a:latin typeface="Lucida Console" panose="020B0609040504020204" pitchFamily="49" charset="0"/>
              </a:rPr>
              <a:t>1</a:t>
            </a:r>
            <a:r>
              <a:rPr lang="ja-JP" altLang="en-US">
                <a:latin typeface="Lucida Console" panose="020B0609040504020204" pitchFamily="49" charset="0"/>
              </a:rPr>
              <a:t>個．</a:t>
            </a:r>
          </a:p>
          <a:p>
            <a:pPr lvl="2" eaLnBrk="1" hangingPunct="1"/>
            <a:r>
              <a:rPr lang="en-US" altLang="ja-JP">
                <a:latin typeface="Lucida Console" panose="020B0609040504020204" pitchFamily="49" charset="0"/>
              </a:rPr>
              <a:t>void </a:t>
            </a:r>
            <a:r>
              <a:rPr lang="ja-JP" altLang="en-US">
                <a:latin typeface="Lucida Console" panose="020B0609040504020204" pitchFamily="49" charset="0"/>
              </a:rPr>
              <a:t>なら，</a:t>
            </a:r>
            <a:r>
              <a:rPr lang="en-US" altLang="ja-JP">
                <a:latin typeface="Lucida Console" panose="020B0609040504020204" pitchFamily="49" charset="0"/>
              </a:rPr>
              <a:t>0</a:t>
            </a:r>
            <a:r>
              <a:rPr lang="ja-JP" altLang="en-US">
                <a:latin typeface="Lucida Console" panose="020B0609040504020204" pitchFamily="49" charset="0"/>
              </a:rPr>
              <a:t>個．</a:t>
            </a:r>
          </a:p>
          <a:p>
            <a:pPr lvl="1" eaLnBrk="1" hangingPunct="1"/>
            <a:r>
              <a:rPr lang="ja-JP" altLang="en-US" sz="3200" b="1">
                <a:solidFill>
                  <a:srgbClr val="FF0000"/>
                </a:solidFill>
              </a:rPr>
              <a:t>関数から戻るときに値を持って帰る</a:t>
            </a:r>
            <a:endParaRPr lang="ja-JP" altLang="en-US">
              <a:latin typeface="Lucida Console" panose="020B0609040504020204" pitchFamily="49" charset="0"/>
            </a:endParaRPr>
          </a:p>
        </p:txBody>
      </p:sp>
      <p:sp>
        <p:nvSpPr>
          <p:cNvPr id="56324" name="スライド番号プレースホルダー 1">
            <a:extLst>
              <a:ext uri="{FF2B5EF4-FFF2-40B4-BE49-F238E27FC236}">
                <a16:creationId xmlns:a16="http://schemas.microsoft.com/office/drawing/2014/main" id="{11078F8F-C9E2-4B7C-9E26-BE57E2B8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7580F358-A244-4D2F-87A2-93476F82D99B}" type="slidenum">
              <a:rPr lang="en-US" altLang="ja-JP">
                <a:latin typeface="Times New Roman" panose="02020603050405020304" pitchFamily="18" charset="0"/>
              </a:rPr>
              <a:pPr/>
              <a:t>27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>
            <a:extLst>
              <a:ext uri="{FF2B5EF4-FFF2-40B4-BE49-F238E27FC236}">
                <a16:creationId xmlns:a16="http://schemas.microsoft.com/office/drawing/2014/main" id="{3B9D9791-77B2-4FF1-BA97-288FFB9B5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22" y="5874544"/>
            <a:ext cx="2009887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1FB1B72C-DCA8-4EF8-A519-17DAE504E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437063"/>
            <a:ext cx="1081087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9BABBD36-036B-4031-92DC-F0BC4C8A9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8" y="4437063"/>
            <a:ext cx="5715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FEC13911-248C-4A44-BC9C-D652EFEC8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4437063"/>
            <a:ext cx="1295400" cy="533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4AE1E220-01D7-43C4-A8A0-4ACA927B00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</a:t>
            </a:r>
            <a:r>
              <a:rPr lang="en-US" altLang="ja-JP"/>
              <a:t>)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CF9893C2-86F5-4BA0-B5E2-A8CABC41E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437063"/>
            <a:ext cx="64389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int square(int n){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	int sq;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	sq = n*n;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	printf("%d^2 = %d\n", n, sq);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	return sq;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58375" name="AutoShape 7">
            <a:extLst>
              <a:ext uri="{FF2B5EF4-FFF2-40B4-BE49-F238E27FC236}">
                <a16:creationId xmlns:a16="http://schemas.microsoft.com/office/drawing/2014/main" id="{82AC907C-2BF5-4BE2-BD12-D89A0F588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92" y="2449513"/>
            <a:ext cx="2257743" cy="1328023"/>
          </a:xfrm>
          <a:prstGeom prst="wedgeRoundRectCallout">
            <a:avLst>
              <a:gd name="adj1" fmla="val -24926"/>
              <a:gd name="adj2" fmla="val 11304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戻り値の型．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この例では，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“</a:t>
            </a:r>
            <a:r>
              <a:rPr lang="en-US" altLang="ja-JP" sz="2400" dirty="0">
                <a:latin typeface="Lucida Console" panose="020B0609040504020204" pitchFamily="49" charset="0"/>
              </a:rPr>
              <a:t>int</a:t>
            </a:r>
            <a:r>
              <a:rPr lang="en-US" altLang="ja-JP" sz="2400" dirty="0"/>
              <a:t>”</a:t>
            </a:r>
            <a:r>
              <a:rPr lang="ja-JP" altLang="en-US" sz="2400" dirty="0"/>
              <a:t>である．</a:t>
            </a:r>
          </a:p>
        </p:txBody>
      </p:sp>
      <p:sp>
        <p:nvSpPr>
          <p:cNvPr id="58376" name="AutoShape 8">
            <a:extLst>
              <a:ext uri="{FF2B5EF4-FFF2-40B4-BE49-F238E27FC236}">
                <a16:creationId xmlns:a16="http://schemas.microsoft.com/office/drawing/2014/main" id="{AE631FA4-AFC5-47A3-8482-A1718DFD1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8688" y="2447925"/>
            <a:ext cx="1957387" cy="1284288"/>
          </a:xfrm>
          <a:prstGeom prst="wedgeRoundRectCallout">
            <a:avLst>
              <a:gd name="adj1" fmla="val -118005"/>
              <a:gd name="adj2" fmla="val 10481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関数名．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この例では，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“</a:t>
            </a:r>
            <a:r>
              <a:rPr lang="en-US" altLang="en-US" sz="2400">
                <a:latin typeface="Lucida Console" panose="020B0609040504020204" pitchFamily="49" charset="0"/>
              </a:rPr>
              <a:t>square</a:t>
            </a:r>
            <a:r>
              <a:rPr lang="en-US" altLang="ja-JP" sz="2400"/>
              <a:t>”</a:t>
            </a:r>
            <a:r>
              <a:rPr lang="ja-JP" altLang="en-US" sz="2400"/>
              <a:t>．</a:t>
            </a:r>
          </a:p>
        </p:txBody>
      </p:sp>
      <p:sp>
        <p:nvSpPr>
          <p:cNvPr id="58377" name="AutoShape 9">
            <a:extLst>
              <a:ext uri="{FF2B5EF4-FFF2-40B4-BE49-F238E27FC236}">
                <a16:creationId xmlns:a16="http://schemas.microsoft.com/office/drawing/2014/main" id="{7023B5DB-FDDE-435C-9DA6-B02D1C1E8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3950" y="3933825"/>
            <a:ext cx="2522538" cy="1284288"/>
          </a:xfrm>
          <a:prstGeom prst="wedgeRoundRectCallout">
            <a:avLst>
              <a:gd name="adj1" fmla="val -127944"/>
              <a:gd name="adj2" fmla="val -599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Lucida Console" panose="020B0609040504020204" pitchFamily="49" charset="0"/>
              </a:rPr>
              <a:t>引数．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Lucida Console" panose="020B0609040504020204" pitchFamily="49" charset="0"/>
              </a:rPr>
              <a:t>この例では，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int</a:t>
            </a:r>
            <a:r>
              <a:rPr lang="ja-JP" altLang="en-US" sz="2400">
                <a:latin typeface="Lucida Console" panose="020B0609040504020204" pitchFamily="49" charset="0"/>
              </a:rPr>
              <a:t>型変数</a:t>
            </a:r>
            <a:r>
              <a:rPr lang="en-US" altLang="ja-JP" sz="2400">
                <a:latin typeface="Lucida Console" panose="020B0609040504020204" pitchFamily="49" charset="0"/>
              </a:rPr>
              <a:t>1</a:t>
            </a:r>
            <a:r>
              <a:rPr lang="ja-JP" altLang="en-US" sz="2400">
                <a:latin typeface="Lucida Console" panose="020B0609040504020204" pitchFamily="49" charset="0"/>
              </a:rPr>
              <a:t>個．</a:t>
            </a:r>
          </a:p>
        </p:txBody>
      </p:sp>
      <p:sp>
        <p:nvSpPr>
          <p:cNvPr id="58378" name="Rectangle 10">
            <a:extLst>
              <a:ext uri="{FF2B5EF4-FFF2-40B4-BE49-F238E27FC236}">
                <a16:creationId xmlns:a16="http://schemas.microsoft.com/office/drawing/2014/main" id="{302EB11C-C861-4C1C-B8AC-582A55C93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戻り値を返す関数．</a:t>
            </a:r>
          </a:p>
        </p:txBody>
      </p:sp>
      <p:sp>
        <p:nvSpPr>
          <p:cNvPr id="58379" name="スライド番号プレースホルダー 1">
            <a:extLst>
              <a:ext uri="{FF2B5EF4-FFF2-40B4-BE49-F238E27FC236}">
                <a16:creationId xmlns:a16="http://schemas.microsoft.com/office/drawing/2014/main" id="{BA0C9369-3C61-4A4B-967D-164C776B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E86F718A-EDA7-4944-9257-0A23903DBB0A}" type="slidenum">
              <a:rPr lang="en-US" altLang="ja-JP">
                <a:latin typeface="Times New Roman" panose="02020603050405020304" pitchFamily="18" charset="0"/>
              </a:rPr>
              <a:pPr/>
              <a:t>28</a:t>
            </a:fld>
            <a:endParaRPr lang="en-US" altLang="ja-JP">
              <a:latin typeface="Times New Roman" panose="02020603050405020304" pitchFamily="18" charset="0"/>
            </a:endParaRPr>
          </a:p>
        </p:txBody>
      </p:sp>
      <p:sp>
        <p:nvSpPr>
          <p:cNvPr id="13" name="AutoShape 7">
            <a:extLst>
              <a:ext uri="{FF2B5EF4-FFF2-40B4-BE49-F238E27FC236}">
                <a16:creationId xmlns:a16="http://schemas.microsoft.com/office/drawing/2014/main" id="{BB24933A-0EB6-4D47-86D2-70735B797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20" y="6237390"/>
            <a:ext cx="1692729" cy="510778"/>
          </a:xfrm>
          <a:prstGeom prst="wedgeRoundRectCallout">
            <a:avLst>
              <a:gd name="adj1" fmla="val -140379"/>
              <a:gd name="adj2" fmla="val -6948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戻り値の値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2835EAC-3107-436D-9E2A-FAA660BB8D1E}"/>
              </a:ext>
            </a:extLst>
          </p:cNvPr>
          <p:cNvSpPr/>
          <p:nvPr/>
        </p:nvSpPr>
        <p:spPr bwMode="auto">
          <a:xfrm>
            <a:off x="6378875" y="1305846"/>
            <a:ext cx="2375600" cy="18758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/>
          <a:scene3d>
            <a:camera prst="orthographicFront"/>
            <a:lightRig rig="threePt" dir="t"/>
          </a:scene3d>
          <a:sp3d>
            <a:bevelT w="254000" h="254000"/>
          </a:sp3d>
        </p:spPr>
        <p:txBody>
          <a:bodyPr wrap="none" lIns="360000" tIns="108000" rIns="360000" bIns="108000" rtlCol="0">
            <a:spAutoFit/>
          </a:bodyPr>
          <a:lstStyle/>
          <a:p>
            <a:r>
              <a:rPr lang="ja-JP" altLang="en-US" dirty="0"/>
              <a:t>ポイントは</a:t>
            </a:r>
            <a:endParaRPr lang="en-US" altLang="ja-JP" dirty="0"/>
          </a:p>
          <a:p>
            <a:r>
              <a:rPr lang="ja-JP" altLang="en-US" b="1" dirty="0">
                <a:solidFill>
                  <a:srgbClr val="FF0000"/>
                </a:solidFill>
              </a:rPr>
              <a:t>戻り値の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「型」と「値」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dirty="0"/>
              <a:t>の</a:t>
            </a:r>
            <a:r>
              <a:rPr lang="en-US" altLang="ja-JP" dirty="0"/>
              <a:t>2</a:t>
            </a:r>
            <a:r>
              <a:rPr lang="ja-JP" altLang="en-US" dirty="0"/>
              <a:t>点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>
            <a:extLst>
              <a:ext uri="{FF2B5EF4-FFF2-40B4-BE49-F238E27FC236}">
                <a16:creationId xmlns:a16="http://schemas.microsoft.com/office/drawing/2014/main" id="{598C86AA-E42F-4460-8AAA-CF3EEA0CD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</a:t>
            </a:r>
            <a:r>
              <a:rPr lang="en-US" altLang="ja-JP"/>
              <a:t>)</a:t>
            </a:r>
          </a:p>
        </p:txBody>
      </p:sp>
      <p:sp>
        <p:nvSpPr>
          <p:cNvPr id="60419" name="Rectangle 6">
            <a:extLst>
              <a:ext uri="{FF2B5EF4-FFF2-40B4-BE49-F238E27FC236}">
                <a16:creationId xmlns:a16="http://schemas.microsoft.com/office/drawing/2014/main" id="{CC79DF38-B681-49F2-8E06-3D2B3861A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989138"/>
            <a:ext cx="6448425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int square(int n){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	int sq;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	sq = n*n;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	printf("%d^2 = %d\n", n, sq);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	</a:t>
            </a:r>
            <a:r>
              <a:rPr lang="pt-BR" altLang="ja-JP" sz="2400">
                <a:solidFill>
                  <a:srgbClr val="FF0000"/>
                </a:solidFill>
                <a:latin typeface="Lucida Console" panose="020B0609040504020204" pitchFamily="49" charset="0"/>
              </a:rPr>
              <a:t>return</a:t>
            </a:r>
            <a:r>
              <a:rPr lang="pt-BR" altLang="ja-JP" sz="2400">
                <a:latin typeface="Lucida Console" panose="020B0609040504020204" pitchFamily="49" charset="0"/>
              </a:rPr>
              <a:t> sq;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60420" name="Rectangle 10">
            <a:extLst>
              <a:ext uri="{FF2B5EF4-FFF2-40B4-BE49-F238E27FC236}">
                <a16:creationId xmlns:a16="http://schemas.microsoft.com/office/drawing/2014/main" id="{4AA6A051-60A5-443D-B38C-0718D4841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戻り値を返す関数．</a:t>
            </a:r>
          </a:p>
        </p:txBody>
      </p:sp>
      <p:sp>
        <p:nvSpPr>
          <p:cNvPr id="60421" name="Rectangle 11">
            <a:extLst>
              <a:ext uri="{FF2B5EF4-FFF2-40B4-BE49-F238E27FC236}">
                <a16:creationId xmlns:a16="http://schemas.microsoft.com/office/drawing/2014/main" id="{759F4EF8-6F47-41CE-B732-4CB3817B7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24400"/>
            <a:ext cx="5165725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void main(){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 int 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 s = square(5);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 printf("square=%d\n", 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60422" name="Rectangle 12">
            <a:extLst>
              <a:ext uri="{FF2B5EF4-FFF2-40B4-BE49-F238E27FC236}">
                <a16:creationId xmlns:a16="http://schemas.microsoft.com/office/drawing/2014/main" id="{9F2E355F-3AF6-4FBC-B89F-FAFE8796B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2200275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60423" name="Rectangle 13">
            <a:extLst>
              <a:ext uri="{FF2B5EF4-FFF2-40B4-BE49-F238E27FC236}">
                <a16:creationId xmlns:a16="http://schemas.microsoft.com/office/drawing/2014/main" id="{2123768C-E642-4743-A1C1-86E897948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589588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60424" name="Rectangle 16">
            <a:extLst>
              <a:ext uri="{FF2B5EF4-FFF2-40B4-BE49-F238E27FC236}">
                <a16:creationId xmlns:a16="http://schemas.microsoft.com/office/drawing/2014/main" id="{FDAF7D69-4299-4B9D-ADAF-3D4033FF6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5938" y="5661025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60425" name="Rectangle 17">
            <a:extLst>
              <a:ext uri="{FF2B5EF4-FFF2-40B4-BE49-F238E27FC236}">
                <a16:creationId xmlns:a16="http://schemas.microsoft.com/office/drawing/2014/main" id="{B7AC1082-D595-4608-85D6-CDC2FB9B4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3733800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grpSp>
        <p:nvGrpSpPr>
          <p:cNvPr id="2" name="Group 24">
            <a:extLst>
              <a:ext uri="{FF2B5EF4-FFF2-40B4-BE49-F238E27FC236}">
                <a16:creationId xmlns:a16="http://schemas.microsoft.com/office/drawing/2014/main" id="{AE06329C-9B59-4027-A10B-4B32BAA087B7}"/>
              </a:ext>
            </a:extLst>
          </p:cNvPr>
          <p:cNvGrpSpPr>
            <a:grpSpLocks/>
          </p:cNvGrpSpPr>
          <p:nvPr/>
        </p:nvGrpSpPr>
        <p:grpSpPr bwMode="auto">
          <a:xfrm>
            <a:off x="1096963" y="2238375"/>
            <a:ext cx="2319337" cy="3351213"/>
            <a:chOff x="691" y="1410"/>
            <a:chExt cx="1461" cy="2111"/>
          </a:xfrm>
        </p:grpSpPr>
        <p:sp>
          <p:nvSpPr>
            <p:cNvPr id="60434" name="Text Box 15">
              <a:extLst>
                <a:ext uri="{FF2B5EF4-FFF2-40B4-BE49-F238E27FC236}">
                  <a16:creationId xmlns:a16="http://schemas.microsoft.com/office/drawing/2014/main" id="{28B9F808-7B4C-4BEE-B236-C90707C9F1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" y="1834"/>
              <a:ext cx="668" cy="542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/>
                <a:t>①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/>
                <a:t>引数 </a:t>
              </a:r>
              <a:r>
                <a:rPr lang="en-US" altLang="ja-JP" sz="2400"/>
                <a:t>5</a:t>
              </a:r>
            </a:p>
          </p:txBody>
        </p:sp>
        <p:cxnSp>
          <p:nvCxnSpPr>
            <p:cNvPr id="60435" name="AutoShape 14">
              <a:extLst>
                <a:ext uri="{FF2B5EF4-FFF2-40B4-BE49-F238E27FC236}">
                  <a16:creationId xmlns:a16="http://schemas.microsoft.com/office/drawing/2014/main" id="{4435FFB1-A52F-47EB-B5E8-9BE1FD8B7A1E}"/>
                </a:ext>
              </a:extLst>
            </p:cNvPr>
            <p:cNvCxnSpPr>
              <a:cxnSpLocks noChangeShapeType="1"/>
              <a:stCxn id="60423" idx="0"/>
              <a:endCxn id="60422" idx="1"/>
            </p:cNvCxnSpPr>
            <p:nvPr/>
          </p:nvCxnSpPr>
          <p:spPr bwMode="auto">
            <a:xfrm rot="-5400000">
              <a:off x="572" y="1942"/>
              <a:ext cx="2111" cy="1048"/>
            </a:xfrm>
            <a:prstGeom prst="curvedConnector2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5">
            <a:extLst>
              <a:ext uri="{FF2B5EF4-FFF2-40B4-BE49-F238E27FC236}">
                <a16:creationId xmlns:a16="http://schemas.microsoft.com/office/drawing/2014/main" id="{61A0FA71-538D-448E-BB8D-6A00854315F3}"/>
              </a:ext>
            </a:extLst>
          </p:cNvPr>
          <p:cNvGrpSpPr>
            <a:grpSpLocks/>
          </p:cNvGrpSpPr>
          <p:nvPr/>
        </p:nvGrpSpPr>
        <p:grpSpPr bwMode="auto">
          <a:xfrm>
            <a:off x="3113088" y="3810000"/>
            <a:ext cx="1439862" cy="1889125"/>
            <a:chOff x="1961" y="2400"/>
            <a:chExt cx="907" cy="1190"/>
          </a:xfrm>
        </p:grpSpPr>
        <p:sp>
          <p:nvSpPr>
            <p:cNvPr id="60432" name="Text Box 19">
              <a:extLst>
                <a:ext uri="{FF2B5EF4-FFF2-40B4-BE49-F238E27FC236}">
                  <a16:creationId xmlns:a16="http://schemas.microsoft.com/office/drawing/2014/main" id="{6F127D62-1BC8-41B2-B3B1-985FF44370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1" y="2731"/>
              <a:ext cx="907" cy="542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/>
                <a:t>④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/>
                <a:t>戻り値 </a:t>
              </a:r>
              <a:r>
                <a:rPr lang="en-US" altLang="ja-JP" sz="2400"/>
                <a:t>25</a:t>
              </a:r>
            </a:p>
          </p:txBody>
        </p:sp>
        <p:cxnSp>
          <p:nvCxnSpPr>
            <p:cNvPr id="60433" name="AutoShape 18">
              <a:extLst>
                <a:ext uri="{FF2B5EF4-FFF2-40B4-BE49-F238E27FC236}">
                  <a16:creationId xmlns:a16="http://schemas.microsoft.com/office/drawing/2014/main" id="{BD364892-A203-47A5-A758-B07C7013E183}"/>
                </a:ext>
              </a:extLst>
            </p:cNvPr>
            <p:cNvCxnSpPr>
              <a:cxnSpLocks noChangeShapeType="1"/>
              <a:stCxn id="60425" idx="2"/>
              <a:endCxn id="60424" idx="3"/>
            </p:cNvCxnSpPr>
            <p:nvPr/>
          </p:nvCxnSpPr>
          <p:spPr bwMode="auto">
            <a:xfrm rot="5400000">
              <a:off x="1538" y="2835"/>
              <a:ext cx="1190" cy="320"/>
            </a:xfrm>
            <a:prstGeom prst="curvedConnector2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0428" name="AutoShape 21">
            <a:extLst>
              <a:ext uri="{FF2B5EF4-FFF2-40B4-BE49-F238E27FC236}">
                <a16:creationId xmlns:a16="http://schemas.microsoft.com/office/drawing/2014/main" id="{5AC1046B-C043-47E6-8E27-5B836405E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1188" y="4581525"/>
            <a:ext cx="3162300" cy="2071688"/>
          </a:xfrm>
          <a:prstGeom prst="wedgeRoundRectCallout">
            <a:avLst>
              <a:gd name="adj1" fmla="val -124898"/>
              <a:gd name="adj2" fmla="val -500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戻り値が</a:t>
            </a:r>
            <a:r>
              <a:rPr lang="en-US" altLang="ja-JP" sz="2400"/>
              <a:t>"25"</a:t>
            </a:r>
            <a:r>
              <a:rPr lang="ja-JP" altLang="en-US" sz="2400"/>
              <a:t>なので，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square(5)</a:t>
            </a:r>
            <a:r>
              <a:rPr lang="en-US" altLang="ja-JP" sz="2400"/>
              <a:t> </a:t>
            </a:r>
            <a:r>
              <a:rPr lang="ja-JP" altLang="en-US" sz="2400"/>
              <a:t>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25</a:t>
            </a:r>
            <a:r>
              <a:rPr lang="ja-JP" altLang="en-US" sz="2400"/>
              <a:t>となる．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よって，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s = 25;</a:t>
            </a:r>
          </a:p>
        </p:txBody>
      </p:sp>
      <p:sp>
        <p:nvSpPr>
          <p:cNvPr id="262166" name="Text Box 22">
            <a:extLst>
              <a:ext uri="{FF2B5EF4-FFF2-40B4-BE49-F238E27FC236}">
                <a16:creationId xmlns:a16="http://schemas.microsoft.com/office/drawing/2014/main" id="{51543D08-F9A4-4ADE-BF2A-A2692D907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313" y="1628775"/>
            <a:ext cx="1079500" cy="495300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②n=5</a:t>
            </a:r>
          </a:p>
        </p:txBody>
      </p:sp>
      <p:sp>
        <p:nvSpPr>
          <p:cNvPr id="262167" name="Text Box 23">
            <a:extLst>
              <a:ext uri="{FF2B5EF4-FFF2-40B4-BE49-F238E27FC236}">
                <a16:creationId xmlns:a16="http://schemas.microsoft.com/office/drawing/2014/main" id="{28E30308-7DD8-4857-AFEF-131725A50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2813" y="2565400"/>
            <a:ext cx="1447800" cy="495300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③sq=25</a:t>
            </a:r>
          </a:p>
        </p:txBody>
      </p:sp>
      <p:sp>
        <p:nvSpPr>
          <p:cNvPr id="60431" name="スライド番号プレースホルダー 3">
            <a:extLst>
              <a:ext uri="{FF2B5EF4-FFF2-40B4-BE49-F238E27FC236}">
                <a16:creationId xmlns:a16="http://schemas.microsoft.com/office/drawing/2014/main" id="{5546604A-EC67-4391-8851-3B93741DB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22CBCC26-A1A9-4B91-AA30-3491F3AB6D27}" type="slidenum">
              <a:rPr lang="en-US" altLang="ja-JP">
                <a:latin typeface="Times New Roman" panose="02020603050405020304" pitchFamily="18" charset="0"/>
              </a:rPr>
              <a:pPr/>
              <a:t>29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66" grpId="0" animBg="1"/>
      <p:bldP spid="2621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C033156-2E81-40B1-A432-0AD97360BF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noFill/>
        </p:spPr>
        <p:txBody>
          <a:bodyPr lIns="0" tIns="0" rIns="0" bIns="0"/>
          <a:lstStyle/>
          <a:p>
            <a:pPr eaLnBrk="1" hangingPunct="1"/>
            <a:r>
              <a:rPr lang="ja-JP" altLang="en-US" sz="33600">
                <a:solidFill>
                  <a:srgbClr val="CC0000"/>
                </a:solidFill>
              </a:rPr>
              <a:t>関数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0C961B4-842F-4E46-911D-DBD26DD3B9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ja-JP" sz="8000"/>
          </a:p>
        </p:txBody>
      </p:sp>
      <p:sp>
        <p:nvSpPr>
          <p:cNvPr id="7172" name="スライド番号プレースホルダー 1">
            <a:extLst>
              <a:ext uri="{FF2B5EF4-FFF2-40B4-BE49-F238E27FC236}">
                <a16:creationId xmlns:a16="http://schemas.microsoft.com/office/drawing/2014/main" id="{EBA1F328-7058-46B5-B362-19F99C94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EE1F2A29-6F89-4CDC-AA8B-D8ED63F245EA}" type="slidenum">
              <a:rPr lang="en-US" altLang="ja-JP">
                <a:latin typeface="Times New Roman" panose="02020603050405020304" pitchFamily="18" charset="0"/>
              </a:rPr>
              <a:pPr/>
              <a:t>3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E12B794-494B-42CD-B9A8-A7592760A8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戻り値の例</a:t>
            </a:r>
            <a:r>
              <a:rPr lang="en-US" altLang="ja-JP"/>
              <a:t>)</a:t>
            </a:r>
          </a:p>
        </p:txBody>
      </p:sp>
      <p:sp>
        <p:nvSpPr>
          <p:cNvPr id="62467" name="Rectangle 4">
            <a:extLst>
              <a:ext uri="{FF2B5EF4-FFF2-40B4-BE49-F238E27FC236}">
                <a16:creationId xmlns:a16="http://schemas.microsoft.com/office/drawing/2014/main" id="{EEA12F8C-73E4-49EE-87FC-148BD141F7C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250825" y="1196975"/>
            <a:ext cx="6289675" cy="47879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2 int square(int n){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3         int sq;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4         sq = n*n;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5         printf("%d^2 = %d\n", n, sq);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6         return  sq;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7 }       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8 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9 void main(){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10         int s;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11         s = square(5);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12         printf("square=%d\n", s);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13 }</a:t>
            </a:r>
          </a:p>
        </p:txBody>
      </p:sp>
      <p:sp>
        <p:nvSpPr>
          <p:cNvPr id="62468" name="Rectangle 5">
            <a:extLst>
              <a:ext uri="{FF2B5EF4-FFF2-40B4-BE49-F238E27FC236}">
                <a16:creationId xmlns:a16="http://schemas.microsoft.com/office/drawing/2014/main" id="{6DDC29FC-998F-4414-9555-36191B9E1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0688" y="4129088"/>
            <a:ext cx="2122487" cy="955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5^2 = 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square=25</a:t>
            </a:r>
          </a:p>
        </p:txBody>
      </p:sp>
      <p:sp>
        <p:nvSpPr>
          <p:cNvPr id="62469" name="Text Box 6">
            <a:extLst>
              <a:ext uri="{FF2B5EF4-FFF2-40B4-BE49-F238E27FC236}">
                <a16:creationId xmlns:a16="http://schemas.microsoft.com/office/drawing/2014/main" id="{595996AD-67F9-4AEC-ABB9-14B4F80CE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3486150"/>
            <a:ext cx="160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62470" name="スライド番号プレースホルダー 1">
            <a:extLst>
              <a:ext uri="{FF2B5EF4-FFF2-40B4-BE49-F238E27FC236}">
                <a16:creationId xmlns:a16="http://schemas.microsoft.com/office/drawing/2014/main" id="{518F0DDF-2E07-4CA4-8386-B24A4A9B9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E4C98153-6EF5-4AB8-A488-648F398C52E0}" type="slidenum">
              <a:rPr lang="en-US" altLang="ja-JP">
                <a:latin typeface="Times New Roman" panose="02020603050405020304" pitchFamily="18" charset="0"/>
              </a:rPr>
              <a:pPr/>
              <a:t>30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2">
            <a:extLst>
              <a:ext uri="{FF2B5EF4-FFF2-40B4-BE49-F238E27FC236}">
                <a16:creationId xmlns:a16="http://schemas.microsoft.com/office/drawing/2014/main" id="{C46EAD2F-5393-4F7F-80FA-652B1BC70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5589588"/>
            <a:ext cx="433387" cy="360362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64515" name="Rectangle 10">
            <a:extLst>
              <a:ext uri="{FF2B5EF4-FFF2-40B4-BE49-F238E27FC236}">
                <a16:creationId xmlns:a16="http://schemas.microsoft.com/office/drawing/2014/main" id="{E3E75687-CFC5-401B-97FA-3E7BF4F95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349500"/>
            <a:ext cx="1225550" cy="287338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64516" name="Rectangle 2">
            <a:extLst>
              <a:ext uri="{FF2B5EF4-FFF2-40B4-BE49-F238E27FC236}">
                <a16:creationId xmlns:a16="http://schemas.microsoft.com/office/drawing/2014/main" id="{AF52752F-FC7D-47CE-AE80-76D29EE6AD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戻り値の例</a:t>
            </a:r>
            <a:r>
              <a:rPr lang="en-US" altLang="ja-JP"/>
              <a:t>)</a:t>
            </a:r>
          </a:p>
        </p:txBody>
      </p:sp>
      <p:sp>
        <p:nvSpPr>
          <p:cNvPr id="64517" name="Rectangle 3">
            <a:extLst>
              <a:ext uri="{FF2B5EF4-FFF2-40B4-BE49-F238E27FC236}">
                <a16:creationId xmlns:a16="http://schemas.microsoft.com/office/drawing/2014/main" id="{D7D3CB29-DEC2-4A6E-9097-4C6CE782DD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7950" y="1916113"/>
            <a:ext cx="6594475" cy="47879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2 double double_square(double d){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3         double sq;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4         sq = d*d;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5         printf("%lf^2 = %lf\n", d, sq);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6         return  sq;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7 }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8 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9 void main(){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10         double s;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11         s = double_square(1.5);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12         printf("square=%lf\n", s);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13 }</a:t>
            </a:r>
          </a:p>
        </p:txBody>
      </p:sp>
      <p:sp>
        <p:nvSpPr>
          <p:cNvPr id="64518" name="Rectangle 4">
            <a:extLst>
              <a:ext uri="{FF2B5EF4-FFF2-40B4-BE49-F238E27FC236}">
                <a16:creationId xmlns:a16="http://schemas.microsoft.com/office/drawing/2014/main" id="{45B6A1DE-0697-4BC8-81CD-A1CA41EA8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797425"/>
            <a:ext cx="33940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1.500000^2 = 2.250000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square=2.250000</a:t>
            </a:r>
          </a:p>
        </p:txBody>
      </p:sp>
      <p:sp>
        <p:nvSpPr>
          <p:cNvPr id="64519" name="Text Box 5">
            <a:extLst>
              <a:ext uri="{FF2B5EF4-FFF2-40B4-BE49-F238E27FC236}">
                <a16:creationId xmlns:a16="http://schemas.microsoft.com/office/drawing/2014/main" id="{6E77FD78-0142-4D11-84EF-1A25E2970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4825" y="4278313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64520" name="Rectangle 6">
            <a:extLst>
              <a:ext uri="{FF2B5EF4-FFF2-40B4-BE49-F238E27FC236}">
                <a16:creationId xmlns:a16="http://schemas.microsoft.com/office/drawing/2014/main" id="{3C6F7D86-89D7-4491-8A98-0DFDAA731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38" y="2413000"/>
            <a:ext cx="2882900" cy="1016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引数が</a:t>
            </a:r>
            <a:r>
              <a:rPr lang="en-US" altLang="ja-JP" sz="2000" dirty="0"/>
              <a:t>double</a:t>
            </a:r>
            <a:r>
              <a:rPr lang="ja-JP" altLang="en-US" sz="2000" dirty="0"/>
              <a:t>型</a:t>
            </a:r>
            <a:r>
              <a:rPr lang="en-US" altLang="ja-JP" sz="2000" dirty="0"/>
              <a:t>1</a:t>
            </a:r>
            <a:r>
              <a:rPr lang="ja-JP" altLang="en-US" sz="2000" dirty="0"/>
              <a:t>個なら，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double</a:t>
            </a:r>
            <a:r>
              <a:rPr lang="ja-JP" altLang="en-US" sz="2000" dirty="0"/>
              <a:t>型の値</a:t>
            </a:r>
            <a:r>
              <a:rPr lang="en-US" altLang="ja-JP" sz="2000" dirty="0"/>
              <a:t>1</a:t>
            </a:r>
            <a:r>
              <a:rPr lang="ja-JP" altLang="en-US" sz="2000" dirty="0"/>
              <a:t>個を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入れて，呼び出す．</a:t>
            </a:r>
          </a:p>
        </p:txBody>
      </p:sp>
      <p:sp>
        <p:nvSpPr>
          <p:cNvPr id="64521" name="Line 8">
            <a:extLst>
              <a:ext uri="{FF2B5EF4-FFF2-40B4-BE49-F238E27FC236}">
                <a16:creationId xmlns:a16="http://schemas.microsoft.com/office/drawing/2014/main" id="{36F90F5D-EB33-46C3-845A-D6D2ECCF85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16463" y="2636838"/>
            <a:ext cx="1008062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4522" name="Line 13">
            <a:extLst>
              <a:ext uri="{FF2B5EF4-FFF2-40B4-BE49-F238E27FC236}">
                <a16:creationId xmlns:a16="http://schemas.microsoft.com/office/drawing/2014/main" id="{4BC24C28-99E8-4A72-ABF0-9F16BCDCF5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9338" y="2924175"/>
            <a:ext cx="865187" cy="26654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4523" name="スライド番号プレースホルダー 1">
            <a:extLst>
              <a:ext uri="{FF2B5EF4-FFF2-40B4-BE49-F238E27FC236}">
                <a16:creationId xmlns:a16="http://schemas.microsoft.com/office/drawing/2014/main" id="{FAE61C1D-E4C6-484C-A6D2-04B5E813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FA4C463B-C008-4A86-B3E9-95022635AAD4}" type="slidenum">
              <a:rPr lang="en-US" altLang="ja-JP">
                <a:latin typeface="Times New Roman" panose="02020603050405020304" pitchFamily="18" charset="0"/>
              </a:rPr>
              <a:pPr/>
              <a:t>31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55A67991-1DC6-442C-BB83-0F1EAB88C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3860800"/>
            <a:ext cx="1655763" cy="287338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12125A40-F9EF-41F8-8000-EDFA579D8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708275"/>
            <a:ext cx="1511300" cy="287338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2C672504-D5DF-44B2-B2F5-33E945B98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349500"/>
            <a:ext cx="1008062" cy="287338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B76DB5B2-7DFF-472C-A3AB-DF7E6D0CD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戻り値の例</a:t>
            </a:r>
            <a:r>
              <a:rPr lang="en-US" altLang="ja-JP"/>
              <a:t>)</a:t>
            </a:r>
          </a:p>
        </p:txBody>
      </p:sp>
      <p:sp>
        <p:nvSpPr>
          <p:cNvPr id="66566" name="Rectangle 6">
            <a:extLst>
              <a:ext uri="{FF2B5EF4-FFF2-40B4-BE49-F238E27FC236}">
                <a16:creationId xmlns:a16="http://schemas.microsoft.com/office/drawing/2014/main" id="{D01A12C2-D596-4835-9DB7-78B0CAF886C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7950" y="1916113"/>
            <a:ext cx="6594475" cy="47879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2 double double_square(double d){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3         double sq;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4         sq = d*d;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5         printf("%lf^2 = %lf\n", d, sq);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6         return  sq;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7 }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8 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 9 void main(){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10         double s;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11         s = double_square(1.5);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12         printf("square=%lf\n", s);</a:t>
            </a:r>
          </a:p>
          <a:p>
            <a:pPr eaLnBrk="1" hangingPunct="1">
              <a:buFontTx/>
              <a:buNone/>
            </a:pPr>
            <a:r>
              <a:rPr lang="pt-BR" altLang="ja-JP" sz="2000">
                <a:latin typeface="Lucida Console" panose="020B0609040504020204" pitchFamily="49" charset="0"/>
              </a:rPr>
              <a:t>13 }</a:t>
            </a:r>
          </a:p>
        </p:txBody>
      </p:sp>
      <p:sp>
        <p:nvSpPr>
          <p:cNvPr id="66567" name="Rectangle 7">
            <a:extLst>
              <a:ext uri="{FF2B5EF4-FFF2-40B4-BE49-F238E27FC236}">
                <a16:creationId xmlns:a16="http://schemas.microsoft.com/office/drawing/2014/main" id="{B61629C4-064D-446D-AA60-015751612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797425"/>
            <a:ext cx="33940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1.500000^2 = 2.250000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square=2.250000</a:t>
            </a:r>
          </a:p>
        </p:txBody>
      </p:sp>
      <p:sp>
        <p:nvSpPr>
          <p:cNvPr id="66568" name="Text Box 8">
            <a:extLst>
              <a:ext uri="{FF2B5EF4-FFF2-40B4-BE49-F238E27FC236}">
                <a16:creationId xmlns:a16="http://schemas.microsoft.com/office/drawing/2014/main" id="{D66CCEEE-3D38-475B-AA5F-7F36A2530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4825" y="4278313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66569" name="Rectangle 9">
            <a:extLst>
              <a:ext uri="{FF2B5EF4-FFF2-40B4-BE49-F238E27FC236}">
                <a16:creationId xmlns:a16="http://schemas.microsoft.com/office/drawing/2014/main" id="{951CB86F-1740-48B2-BB3B-691D90750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5606" y="2413168"/>
            <a:ext cx="3188693" cy="10156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Lucida Console" panose="020B0609040504020204" pitchFamily="49" charset="0"/>
              </a:rPr>
              <a:t>戻り値の型が</a:t>
            </a:r>
            <a:r>
              <a:rPr lang="en-US" altLang="ja-JP" sz="2000" dirty="0">
                <a:latin typeface="Lucida Console" panose="020B0609040504020204" pitchFamily="49" charset="0"/>
              </a:rPr>
              <a:t>double</a:t>
            </a:r>
            <a:r>
              <a:rPr lang="ja-JP" altLang="en-US" sz="2000" dirty="0">
                <a:latin typeface="Lucida Console" panose="020B0609040504020204" pitchFamily="49" charset="0"/>
              </a:rPr>
              <a:t>なら，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Lucida Console" panose="020B0609040504020204" pitchFamily="49" charset="0"/>
              </a:rPr>
              <a:t>double</a:t>
            </a:r>
            <a:r>
              <a:rPr lang="ja-JP" altLang="en-US" sz="2000" dirty="0">
                <a:latin typeface="Lucida Console" panose="020B0609040504020204" pitchFamily="49" charset="0"/>
              </a:rPr>
              <a:t>型の値を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Lucida Console" panose="020B0609040504020204" pitchFamily="49" charset="0"/>
              </a:rPr>
              <a:t>return </a:t>
            </a:r>
            <a:r>
              <a:rPr lang="ja-JP" altLang="en-US" sz="2000" dirty="0">
                <a:latin typeface="Lucida Console" panose="020B0609040504020204" pitchFamily="49" charset="0"/>
              </a:rPr>
              <a:t>する．</a:t>
            </a:r>
          </a:p>
        </p:txBody>
      </p:sp>
      <p:sp>
        <p:nvSpPr>
          <p:cNvPr id="66570" name="Line 10">
            <a:extLst>
              <a:ext uri="{FF2B5EF4-FFF2-40B4-BE49-F238E27FC236}">
                <a16:creationId xmlns:a16="http://schemas.microsoft.com/office/drawing/2014/main" id="{E8BDFBEC-08E9-4505-BB92-BD4ED1FCBF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19250" y="2492375"/>
            <a:ext cx="4105275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6571" name="Line 11">
            <a:extLst>
              <a:ext uri="{FF2B5EF4-FFF2-40B4-BE49-F238E27FC236}">
                <a16:creationId xmlns:a16="http://schemas.microsoft.com/office/drawing/2014/main" id="{938E74EB-A883-477B-B3AC-A38F9AE70F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19475" y="2924175"/>
            <a:ext cx="23050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6572" name="Line 12">
            <a:extLst>
              <a:ext uri="{FF2B5EF4-FFF2-40B4-BE49-F238E27FC236}">
                <a16:creationId xmlns:a16="http://schemas.microsoft.com/office/drawing/2014/main" id="{C88E181F-F957-4AF3-A02B-CDA5D1DA67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63938" y="2924175"/>
            <a:ext cx="2160587" cy="936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6573" name="スライド番号プレースホルダー 1">
            <a:extLst>
              <a:ext uri="{FF2B5EF4-FFF2-40B4-BE49-F238E27FC236}">
                <a16:creationId xmlns:a16="http://schemas.microsoft.com/office/drawing/2014/main" id="{D35B22AB-8BF2-457D-9462-E63F9B4C1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41999A8F-0AEE-43EF-91EE-1E73FFBBD38D}" type="slidenum">
              <a:rPr lang="en-US" altLang="ja-JP">
                <a:latin typeface="Times New Roman" panose="02020603050405020304" pitchFamily="18" charset="0"/>
              </a:rPr>
              <a:pPr/>
              <a:t>32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956775C5-0B0F-45BA-A820-6A066983F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戻り値の例</a:t>
            </a:r>
            <a:r>
              <a:rPr lang="en-US" altLang="ja-JP"/>
              <a:t>)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08B800F-3DAB-4DBF-972D-7A55D0F55C2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7950" y="1125538"/>
            <a:ext cx="6961188" cy="5659437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2 int one(){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3         return  1;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4 }   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5 int two(){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6         return  2;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7 }   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8 int three(){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9         return  3;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10 }   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11 void main(){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12         int i, j, k;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13         i = one();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14         j = two();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15         k = three();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16         printf("i=%d, j=%d, k=%d\n", i, j, k);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17 }</a:t>
            </a: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4CA8D195-BA9E-4B3C-A598-28A1147BD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4076700"/>
            <a:ext cx="2979737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i=1, j=2, k=3</a:t>
            </a:r>
          </a:p>
        </p:txBody>
      </p:sp>
      <p:sp>
        <p:nvSpPr>
          <p:cNvPr id="68613" name="Text Box 5">
            <a:extLst>
              <a:ext uri="{FF2B5EF4-FFF2-40B4-BE49-F238E27FC236}">
                <a16:creationId xmlns:a16="http://schemas.microsoft.com/office/drawing/2014/main" id="{DF7BC4FF-F850-4D1B-BF5B-B6F61B66C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8063" y="3557588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68614" name="スライド番号プレースホルダー 1">
            <a:extLst>
              <a:ext uri="{FF2B5EF4-FFF2-40B4-BE49-F238E27FC236}">
                <a16:creationId xmlns:a16="http://schemas.microsoft.com/office/drawing/2014/main" id="{AC17526D-7DFC-44AA-87E3-4547C1F3E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3BCDA88F-0BE3-4F32-84A7-DFED7CB6C6FD}" type="slidenum">
              <a:rPr lang="en-US" altLang="ja-JP">
                <a:latin typeface="Times New Roman" panose="02020603050405020304" pitchFamily="18" charset="0"/>
              </a:rPr>
              <a:pPr/>
              <a:t>33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A7EC01F9-8906-4F80-A24F-F8BAC8F87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戻り値の例</a:t>
            </a:r>
            <a:r>
              <a:rPr lang="en-US" altLang="ja-JP"/>
              <a:t>)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C4F4063-AE69-4929-920E-E1CC09D418F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7950" y="1125538"/>
            <a:ext cx="8894763" cy="4338637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2 int one(){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3         return  1;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4 }   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5 int two(){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6         return  2;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7 }   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8 int three(){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9         return  3;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10 }   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11 void main(){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12         printf("i=%d, j=%d, k=%d\n", one(), two(), three());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13 }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2F1EE521-9273-4C6B-B897-C426F7509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4019550"/>
            <a:ext cx="2979737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i=1, j=2, k=3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F35DC65B-B209-4F21-A222-0C3E3FD75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163" y="3500438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70662" name="AutoShape 8">
            <a:extLst>
              <a:ext uri="{FF2B5EF4-FFF2-40B4-BE49-F238E27FC236}">
                <a16:creationId xmlns:a16="http://schemas.microsoft.com/office/drawing/2014/main" id="{D14416D0-BE6D-4F71-ADDF-6588E1CF5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0" y="5949950"/>
            <a:ext cx="5075238" cy="758825"/>
          </a:xfrm>
          <a:prstGeom prst="wedgeRoundRectCallout">
            <a:avLst>
              <a:gd name="adj1" fmla="val 35926"/>
              <a:gd name="adj2" fmla="val -122176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printf()</a:t>
            </a:r>
            <a:r>
              <a:rPr lang="ja-JP" altLang="en-US" sz="2000">
                <a:latin typeface="Lucida Console" panose="020B0609040504020204" pitchFamily="49" charset="0"/>
              </a:rPr>
              <a:t>の中に直接記述しても</a:t>
            </a:r>
            <a:r>
              <a:rPr lang="en-US" altLang="ja-JP" sz="2000">
                <a:latin typeface="Lucida Console" panose="020B0609040504020204" pitchFamily="49" charset="0"/>
              </a:rPr>
              <a:t>OK.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one()</a:t>
            </a:r>
            <a:r>
              <a:rPr lang="en-US" altLang="ja-JP" sz="2000"/>
              <a:t> </a:t>
            </a:r>
            <a:r>
              <a:rPr lang="ja-JP" altLang="en-US" sz="2000"/>
              <a:t>が</a:t>
            </a:r>
            <a:r>
              <a:rPr lang="en-US" altLang="ja-JP" sz="2000"/>
              <a:t>"1"</a:t>
            </a:r>
            <a:r>
              <a:rPr lang="ja-JP" altLang="en-US" sz="2000"/>
              <a:t>，</a:t>
            </a:r>
            <a:r>
              <a:rPr lang="en-US" altLang="ja-JP" sz="2000">
                <a:latin typeface="Lucida Console" panose="020B0609040504020204" pitchFamily="49" charset="0"/>
              </a:rPr>
              <a:t>two()</a:t>
            </a:r>
            <a:r>
              <a:rPr lang="ja-JP" altLang="en-US" sz="2000"/>
              <a:t>が</a:t>
            </a:r>
            <a:r>
              <a:rPr lang="en-US" altLang="ja-JP" sz="2000"/>
              <a:t>"2"</a:t>
            </a:r>
            <a:r>
              <a:rPr lang="ja-JP" altLang="en-US" sz="2000"/>
              <a:t>と思えば良い．</a:t>
            </a:r>
            <a:endParaRPr lang="ja-JP" altLang="en-US" sz="2000">
              <a:latin typeface="Lucida Console" panose="020B0609040504020204" pitchFamily="49" charset="0"/>
            </a:endParaRPr>
          </a:p>
        </p:txBody>
      </p:sp>
      <p:sp>
        <p:nvSpPr>
          <p:cNvPr id="70663" name="スライド番号プレースホルダー 1">
            <a:extLst>
              <a:ext uri="{FF2B5EF4-FFF2-40B4-BE49-F238E27FC236}">
                <a16:creationId xmlns:a16="http://schemas.microsoft.com/office/drawing/2014/main" id="{7FF34866-1450-4130-BC5F-78C1381B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9DDD297C-A0C9-4BB4-BA88-CD0C9B9FE0EC}" type="slidenum">
              <a:rPr lang="en-US" altLang="ja-JP">
                <a:latin typeface="Times New Roman" panose="02020603050405020304" pitchFamily="18" charset="0"/>
              </a:rPr>
              <a:pPr/>
              <a:t>34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>
            <a:extLst>
              <a:ext uri="{FF2B5EF4-FFF2-40B4-BE49-F238E27FC236}">
                <a16:creationId xmlns:a16="http://schemas.microsoft.com/office/drawing/2014/main" id="{CD947AE0-E91E-42ED-A7E7-21401DBEC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450" y="1484730"/>
            <a:ext cx="648090" cy="287338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6B734781-1874-4184-890D-99E6F5F05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570" y="2019718"/>
            <a:ext cx="2160300" cy="287338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E2640B83-EB5F-44E1-A53C-E4D0A56A7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戻り値がない例</a:t>
            </a:r>
            <a:r>
              <a:rPr lang="en-US" altLang="ja-JP"/>
              <a:t>)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D002E238-98FC-4974-A529-9BDCE9214DF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7950" y="1125538"/>
            <a:ext cx="3646488" cy="5329237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2 void</a:t>
            </a:r>
            <a:r>
              <a:rPr lang="ja-JP" altLang="pt-BR" sz="1800">
                <a:latin typeface="Lucida Console" panose="020B0609040504020204" pitchFamily="49" charset="0"/>
              </a:rPr>
              <a:t> </a:t>
            </a:r>
            <a:r>
              <a:rPr lang="pt-BR" altLang="ja-JP" sz="1800">
                <a:latin typeface="Lucida Console" panose="020B0609040504020204" pitchFamily="49" charset="0"/>
              </a:rPr>
              <a:t>one(){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3         printf("1\n");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4 }   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5 void two(){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6         printf("2\n");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7 }   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8 void three(){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9         printf("3\n");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10 }   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11 void main(){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12         int i, j, k;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13         one();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14         two();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15         three();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16 }</a:t>
            </a:r>
          </a:p>
        </p:txBody>
      </p:sp>
      <p:sp>
        <p:nvSpPr>
          <p:cNvPr id="72708" name="Rectangle 6">
            <a:extLst>
              <a:ext uri="{FF2B5EF4-FFF2-40B4-BE49-F238E27FC236}">
                <a16:creationId xmlns:a16="http://schemas.microsoft.com/office/drawing/2014/main" id="{A3B5D29E-E7D9-43FF-8662-94E2B3126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149725"/>
            <a:ext cx="407988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3</a:t>
            </a:r>
          </a:p>
        </p:txBody>
      </p:sp>
      <p:sp>
        <p:nvSpPr>
          <p:cNvPr id="72709" name="Text Box 7">
            <a:extLst>
              <a:ext uri="{FF2B5EF4-FFF2-40B4-BE49-F238E27FC236}">
                <a16:creationId xmlns:a16="http://schemas.microsoft.com/office/drawing/2014/main" id="{81FBDD96-217C-4930-8214-593C2AF4E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8063" y="3557588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72710" name="スライド番号プレースホルダー 1">
            <a:extLst>
              <a:ext uri="{FF2B5EF4-FFF2-40B4-BE49-F238E27FC236}">
                <a16:creationId xmlns:a16="http://schemas.microsoft.com/office/drawing/2014/main" id="{AACE0965-7658-4601-9B22-95F6D894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BB115AB6-E2E4-4110-8B43-9B1B0FFA7346}" type="slidenum">
              <a:rPr lang="en-US" altLang="ja-JP">
                <a:latin typeface="Times New Roman" panose="02020603050405020304" pitchFamily="18" charset="0"/>
              </a:rPr>
              <a:pPr/>
              <a:t>35</a:t>
            </a:fld>
            <a:endParaRPr lang="en-US" altLang="ja-JP">
              <a:latin typeface="Times New Roman" panose="02020603050405020304" pitchFamily="18" charset="0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546FD9F9-0463-4936-8FE5-2743381982D1}"/>
              </a:ext>
            </a:extLst>
          </p:cNvPr>
          <p:cNvSpPr/>
          <p:nvPr/>
        </p:nvSpPr>
        <p:spPr bwMode="auto">
          <a:xfrm>
            <a:off x="4665674" y="1478798"/>
            <a:ext cx="3491264" cy="10585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/>
          <a:scene3d>
            <a:camera prst="orthographicFront"/>
            <a:lightRig rig="threePt" dir="t"/>
          </a:scene3d>
          <a:sp3d>
            <a:bevelT w="254000" h="254000"/>
          </a:sp3d>
        </p:spPr>
        <p:txBody>
          <a:bodyPr wrap="none" lIns="360000" tIns="108000" rIns="360000" bIns="108000" rtlCol="0">
            <a:spAutoFit/>
          </a:bodyPr>
          <a:lstStyle/>
          <a:p>
            <a:r>
              <a:rPr lang="ja-JP" altLang="en-US" dirty="0"/>
              <a:t>・戻り値の型が</a:t>
            </a:r>
            <a:r>
              <a:rPr lang="en-US" altLang="ja-JP" dirty="0"/>
              <a:t>void</a:t>
            </a:r>
          </a:p>
          <a:p>
            <a:r>
              <a:rPr lang="ja-JP" altLang="en-US" dirty="0"/>
              <a:t>・</a:t>
            </a:r>
            <a:r>
              <a:rPr lang="en-US" altLang="ja-JP" dirty="0"/>
              <a:t>return</a:t>
            </a:r>
            <a:r>
              <a:rPr lang="ja-JP" altLang="en-US" dirty="0"/>
              <a:t>がない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D4AD31DA-EFFE-43B8-950C-B24730FD6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関数の作り方 </a:t>
            </a:r>
            <a:r>
              <a:rPr lang="en-US" altLang="ja-JP"/>
              <a:t>(</a:t>
            </a:r>
            <a:r>
              <a:rPr lang="ja-JP" altLang="en-US"/>
              <a:t>まとめ</a:t>
            </a:r>
            <a:r>
              <a:rPr lang="en-US" altLang="ja-JP"/>
              <a:t>)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A5A760E0-6A58-44CC-ACAD-E627DDDF6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>
                <a:latin typeface="Lucida Console" panose="020B0609040504020204" pitchFamily="49" charset="0"/>
              </a:rPr>
              <a:t>戻り値の型 関数名</a:t>
            </a:r>
            <a:r>
              <a:rPr lang="en-US" altLang="ja-JP" sz="2400">
                <a:latin typeface="Lucida Console" panose="020B0609040504020204" pitchFamily="49" charset="0"/>
              </a:rPr>
              <a:t>(</a:t>
            </a:r>
            <a:r>
              <a:rPr lang="ja-JP" altLang="en-US" sz="2400">
                <a:latin typeface="Lucida Console" panose="020B0609040504020204" pitchFamily="49" charset="0"/>
              </a:rPr>
              <a:t>引数の型 変数名</a:t>
            </a:r>
            <a:r>
              <a:rPr lang="en-US" altLang="ja-JP" sz="2400">
                <a:latin typeface="Lucida Console" panose="020B0609040504020204" pitchFamily="49" charset="0"/>
              </a:rPr>
              <a:t>,…){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	</a:t>
            </a:r>
            <a:r>
              <a:rPr lang="ja-JP" altLang="en-US" sz="2400">
                <a:latin typeface="Lucida Console" panose="020B0609040504020204" pitchFamily="49" charset="0"/>
              </a:rPr>
              <a:t>関数の中身</a:t>
            </a:r>
            <a:r>
              <a:rPr lang="en-US" altLang="ja-JP" sz="2400">
                <a:latin typeface="Lucida Console" panose="020B0609040504020204" pitchFamily="49" charset="0"/>
              </a:rPr>
              <a:t>...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	(</a:t>
            </a:r>
            <a:r>
              <a:rPr lang="ja-JP" altLang="en-US" sz="2400">
                <a:latin typeface="Lucida Console" panose="020B0609040504020204" pitchFamily="49" charset="0"/>
              </a:rPr>
              <a:t>変数の宣言なども可能</a:t>
            </a:r>
            <a:r>
              <a:rPr lang="en-US" altLang="ja-JP" sz="2400">
                <a:latin typeface="Lucida Console" panose="020B0609040504020204" pitchFamily="49" charset="0"/>
              </a:rPr>
              <a:t>)</a:t>
            </a:r>
          </a:p>
          <a:p>
            <a:pPr eaLnBrk="1" hangingPunct="1">
              <a:buFontTx/>
              <a:buNone/>
            </a:pPr>
            <a:endParaRPr lang="en-US" altLang="ja-JP" sz="2400">
              <a:latin typeface="Lucida Console" panose="020B06090405040202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	return	○; (←</a:t>
            </a:r>
            <a:r>
              <a:rPr lang="ja-JP" altLang="en-US" sz="2400">
                <a:latin typeface="Lucida Console" panose="020B0609040504020204" pitchFamily="49" charset="0"/>
              </a:rPr>
              <a:t>戻り値が</a:t>
            </a:r>
            <a:r>
              <a:rPr lang="en-US" altLang="ja-JP" sz="2400">
                <a:latin typeface="Lucida Console" panose="020B0609040504020204" pitchFamily="49" charset="0"/>
              </a:rPr>
              <a:t>void</a:t>
            </a:r>
            <a:r>
              <a:rPr lang="ja-JP" altLang="en-US" sz="2400">
                <a:latin typeface="Lucida Console" panose="020B0609040504020204" pitchFamily="49" charset="0"/>
              </a:rPr>
              <a:t>なら，省略可</a:t>
            </a:r>
            <a:r>
              <a:rPr lang="en-US" altLang="ja-JP" sz="2400">
                <a:latin typeface="Lucida Console" panose="020B0609040504020204" pitchFamily="49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74756" name="スライド番号プレースホルダー 1">
            <a:extLst>
              <a:ext uri="{FF2B5EF4-FFF2-40B4-BE49-F238E27FC236}">
                <a16:creationId xmlns:a16="http://schemas.microsoft.com/office/drawing/2014/main" id="{AC509595-11BD-4186-982D-1E996711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3AFEC9F0-C6D8-4251-ABEB-4E42F2590B89}" type="slidenum">
              <a:rPr lang="en-US" altLang="ja-JP">
                <a:latin typeface="Times New Roman" panose="02020603050405020304" pitchFamily="18" charset="0"/>
              </a:rPr>
              <a:pPr/>
              <a:t>36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15C49481-3666-4772-AB29-C32424A766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関数：戻り値を捨てる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ECC7C49D-CA2B-4985-AF2B-5209782ECF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371600"/>
            <a:ext cx="77724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double d_sq(double d){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   double sq = d*d;	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   printf("%lf^2 = %lf\n", d, sq);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   return sq;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void main(){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   double x;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   x = d_sq(1.2);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   d_sq(3.4);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586FFA1A-A8B4-4AE7-A6DE-93540DE61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500438"/>
            <a:ext cx="35464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1.200000^2 = 1.440000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3.400000^2 = 11.560000</a:t>
            </a:r>
          </a:p>
        </p:txBody>
      </p:sp>
      <p:sp>
        <p:nvSpPr>
          <p:cNvPr id="76805" name="Text Box 5">
            <a:extLst>
              <a:ext uri="{FF2B5EF4-FFF2-40B4-BE49-F238E27FC236}">
                <a16:creationId xmlns:a16="http://schemas.microsoft.com/office/drawing/2014/main" id="{AA009662-C144-4BF0-935E-BD662710B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113" y="2997200"/>
            <a:ext cx="160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76806" name="AutoShape 8">
            <a:extLst>
              <a:ext uri="{FF2B5EF4-FFF2-40B4-BE49-F238E27FC236}">
                <a16:creationId xmlns:a16="http://schemas.microsoft.com/office/drawing/2014/main" id="{8336B627-C478-4F84-B82F-03AD4614B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4724400"/>
            <a:ext cx="3836988" cy="430213"/>
          </a:xfrm>
          <a:prstGeom prst="wedgeRoundRectCallout">
            <a:avLst>
              <a:gd name="adj1" fmla="val -67708"/>
              <a:gd name="adj2" fmla="val 42620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戻り値を受け止めて，</a:t>
            </a:r>
            <a:r>
              <a:rPr lang="en-US" altLang="ja-JP" sz="2000">
                <a:latin typeface="Lucida Console" panose="020B0609040504020204" pitchFamily="49" charset="0"/>
              </a:rPr>
              <a:t>x</a:t>
            </a:r>
            <a:r>
              <a:rPr lang="ja-JP" altLang="en-US" sz="2000">
                <a:latin typeface="Lucida Console" panose="020B0609040504020204" pitchFamily="49" charset="0"/>
              </a:rPr>
              <a:t>に代入．</a:t>
            </a:r>
          </a:p>
        </p:txBody>
      </p:sp>
      <p:sp>
        <p:nvSpPr>
          <p:cNvPr id="76807" name="AutoShape 9">
            <a:extLst>
              <a:ext uri="{FF2B5EF4-FFF2-40B4-BE49-F238E27FC236}">
                <a16:creationId xmlns:a16="http://schemas.microsoft.com/office/drawing/2014/main" id="{DCE188A5-C33D-4385-A32B-1CA19344C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5713" y="5287963"/>
            <a:ext cx="3281362" cy="1417637"/>
          </a:xfrm>
          <a:prstGeom prst="wedgeRoundRectCallout">
            <a:avLst>
              <a:gd name="adj1" fmla="val -106069"/>
              <a:gd name="adj2" fmla="val -17190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戻り値を受け止めずに，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捨てる．特に問題ない．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戻り値情報は失われるが，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関数は正しく実行される．</a:t>
            </a:r>
          </a:p>
        </p:txBody>
      </p:sp>
      <p:sp>
        <p:nvSpPr>
          <p:cNvPr id="76808" name="スライド番号プレースホルダー 1">
            <a:extLst>
              <a:ext uri="{FF2B5EF4-FFF2-40B4-BE49-F238E27FC236}">
                <a16:creationId xmlns:a16="http://schemas.microsoft.com/office/drawing/2014/main" id="{5B413CF5-B742-4047-9D77-76CB4E26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0A086662-37D0-4AFB-9767-AA896575FE76}" type="slidenum">
              <a:rPr lang="en-US" altLang="ja-JP">
                <a:latin typeface="Times New Roman" panose="02020603050405020304" pitchFamily="18" charset="0"/>
              </a:rPr>
              <a:pPr/>
              <a:t>37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3B5F10FC-F92E-4471-AC3F-F5F65D0E5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関数：複数の</a:t>
            </a:r>
            <a:r>
              <a:rPr lang="en-US" altLang="ja-JP">
                <a:latin typeface="Lucida Console" panose="020B0609040504020204" pitchFamily="49" charset="0"/>
              </a:rPr>
              <a:t>return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4C6C9CF3-24D6-4854-A194-41C681D19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1371600"/>
            <a:ext cx="7772400" cy="4724400"/>
          </a:xfrm>
        </p:spPr>
        <p:txBody>
          <a:bodyPr/>
          <a:lstStyle/>
          <a:p>
            <a:pPr eaLnBrk="1" hangingPunct="1"/>
            <a:r>
              <a:rPr lang="ja-JP" altLang="en-US"/>
              <a:t>関数内に</a:t>
            </a:r>
          </a:p>
          <a:p>
            <a:pPr eaLnBrk="1" hangingPunct="1">
              <a:buFontTx/>
              <a:buNone/>
            </a:pPr>
            <a:r>
              <a:rPr lang="ja-JP" altLang="en-US">
                <a:latin typeface="Lucida Console" panose="020B0609040504020204" pitchFamily="49" charset="0"/>
              </a:rPr>
              <a:t>	</a:t>
            </a:r>
            <a:r>
              <a:rPr lang="en-US" altLang="ja-JP">
                <a:latin typeface="Lucida Console" panose="020B0609040504020204" pitchFamily="49" charset="0"/>
              </a:rPr>
              <a:t>return</a:t>
            </a:r>
            <a:r>
              <a:rPr lang="en-US" altLang="ja-JP"/>
              <a:t> </a:t>
            </a:r>
            <a:r>
              <a:rPr lang="ja-JP" altLang="en-US"/>
              <a:t>が</a:t>
            </a:r>
          </a:p>
          <a:p>
            <a:pPr eaLnBrk="1" hangingPunct="1">
              <a:buFontTx/>
              <a:buNone/>
            </a:pPr>
            <a:r>
              <a:rPr lang="ja-JP" altLang="en-US"/>
              <a:t>	何個あってもよい．</a:t>
            </a:r>
          </a:p>
        </p:txBody>
      </p:sp>
      <p:sp>
        <p:nvSpPr>
          <p:cNvPr id="78852" name="Rectangle 4">
            <a:extLst>
              <a:ext uri="{FF2B5EF4-FFF2-40B4-BE49-F238E27FC236}">
                <a16:creationId xmlns:a16="http://schemas.microsoft.com/office/drawing/2014/main" id="{5A73C14B-0825-4038-9A5B-3AF0DD7AF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125538"/>
            <a:ext cx="5303837" cy="5659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2 int zettaichi(int n){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3     if( n&lt;0 ){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4         return (-n);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5     } else 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6         return n;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7     }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8 }   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 9 void main(){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10     int x, z;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11     x = 3; 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12     z = zettaichi(x);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13     printf("x=%d |x|=%d\n", x, z);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14     x = -4;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15     z = zettaichi(x);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16     printf("x=%d |x|=%d\n", x, z);</a:t>
            </a:r>
          </a:p>
          <a:p>
            <a:pPr eaLnBrk="1" hangingPunct="1">
              <a:buFontTx/>
              <a:buNone/>
            </a:pPr>
            <a:r>
              <a:rPr lang="pt-BR" altLang="ja-JP" sz="1800">
                <a:latin typeface="Lucida Console" panose="020B0609040504020204" pitchFamily="49" charset="0"/>
              </a:rPr>
              <a:t>17 }</a:t>
            </a:r>
          </a:p>
        </p:txBody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B445C599-200C-446C-923C-6C8FD4C02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850" y="4221163"/>
            <a:ext cx="17176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x=3 |x|=3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x=-4 |x|=4</a:t>
            </a:r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id="{83FF3BA7-1526-4230-9A63-52D7D1F34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733800"/>
            <a:ext cx="160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78855" name="スライド番号プレースホルダー 1">
            <a:extLst>
              <a:ext uri="{FF2B5EF4-FFF2-40B4-BE49-F238E27FC236}">
                <a16:creationId xmlns:a16="http://schemas.microsoft.com/office/drawing/2014/main" id="{F3EC70CE-88C9-43A7-AEB3-D6BFB867A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6D06E14D-5576-438E-B068-067763361C54}" type="slidenum">
              <a:rPr lang="en-US" altLang="ja-JP">
                <a:latin typeface="Times New Roman" panose="02020603050405020304" pitchFamily="18" charset="0"/>
              </a:rPr>
              <a:pPr/>
              <a:t>38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2FDE7FAC-507D-45CB-B406-5F1DE4517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関数：</a:t>
            </a:r>
            <a:r>
              <a:rPr lang="en-US" altLang="ja-JP">
                <a:latin typeface="Lucida Console" panose="020B0609040504020204" pitchFamily="49" charset="0"/>
              </a:rPr>
              <a:t>return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016EEA94-27CD-4F79-97EC-516929680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13716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>
                <a:latin typeface="Lucida Console" panose="020B0609040504020204" pitchFamily="49" charset="0"/>
              </a:rPr>
              <a:t>return</a:t>
            </a:r>
            <a:r>
              <a:rPr lang="en-US" altLang="ja-JP"/>
              <a:t> </a:t>
            </a:r>
            <a:r>
              <a:rPr lang="ja-JP" altLang="en-US"/>
              <a:t>により，</a:t>
            </a:r>
          </a:p>
          <a:p>
            <a:pPr eaLnBrk="1" hangingPunct="1">
              <a:buFontTx/>
              <a:buNone/>
            </a:pPr>
            <a:r>
              <a:rPr lang="ja-JP" altLang="en-US"/>
              <a:t>	関数は強制的に</a:t>
            </a:r>
          </a:p>
          <a:p>
            <a:pPr eaLnBrk="1" hangingPunct="1">
              <a:buFontTx/>
              <a:buNone/>
            </a:pPr>
            <a:r>
              <a:rPr lang="ja-JP" altLang="en-US"/>
              <a:t>	終了する．</a:t>
            </a:r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66BAC329-07FC-4AE0-8187-E098B882A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1412875"/>
            <a:ext cx="4613275" cy="5286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 2     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 3 void funct(){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 4     printf("AAAA\n");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 5     printf("BBBB\n");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 6     return;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 7     printf("CCCC\n");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 8 }   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 9  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10 void main(){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11    funct();</a:t>
            </a:r>
          </a:p>
          <a:p>
            <a:pPr eaLnBrk="1" hangingPunct="1">
              <a:buFontTx/>
              <a:buNone/>
            </a:pPr>
            <a:r>
              <a:rPr lang="pt-BR" altLang="ja-JP" sz="2400">
                <a:latin typeface="Lucida Console" panose="020B0609040504020204" pitchFamily="49" charset="0"/>
              </a:rPr>
              <a:t>12 }</a:t>
            </a:r>
          </a:p>
        </p:txBody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44D96EE6-18E6-48EB-9F11-A9BC5D9DC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238" y="3876675"/>
            <a:ext cx="930275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AAAA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BBBB</a:t>
            </a:r>
          </a:p>
        </p:txBody>
      </p:sp>
      <p:sp>
        <p:nvSpPr>
          <p:cNvPr id="80902" name="Text Box 6">
            <a:extLst>
              <a:ext uri="{FF2B5EF4-FFF2-40B4-BE49-F238E27FC236}">
                <a16:creationId xmlns:a16="http://schemas.microsoft.com/office/drawing/2014/main" id="{9746C6FB-8C7A-49E5-91B1-6BADFC5B3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357563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80903" name="Freeform 7">
            <a:extLst>
              <a:ext uri="{FF2B5EF4-FFF2-40B4-BE49-F238E27FC236}">
                <a16:creationId xmlns:a16="http://schemas.microsoft.com/office/drawing/2014/main" id="{4E6CB760-70BE-467A-A588-B802C936CA36}"/>
              </a:ext>
            </a:extLst>
          </p:cNvPr>
          <p:cNvSpPr>
            <a:spLocks/>
          </p:cNvSpPr>
          <p:nvPr/>
        </p:nvSpPr>
        <p:spPr bwMode="auto">
          <a:xfrm>
            <a:off x="3171825" y="2571750"/>
            <a:ext cx="2390775" cy="3295650"/>
          </a:xfrm>
          <a:custGeom>
            <a:avLst/>
            <a:gdLst>
              <a:gd name="T0" fmla="*/ 2147483646 w 1506"/>
              <a:gd name="T1" fmla="*/ 2147483646 h 2076"/>
              <a:gd name="T2" fmla="*/ 2147483646 w 1506"/>
              <a:gd name="T3" fmla="*/ 2147483646 h 2076"/>
              <a:gd name="T4" fmla="*/ 2147483646 w 1506"/>
              <a:gd name="T5" fmla="*/ 2147483646 h 2076"/>
              <a:gd name="T6" fmla="*/ 2147483646 w 1506"/>
              <a:gd name="T7" fmla="*/ 0 h 2076"/>
              <a:gd name="T8" fmla="*/ 0 60000 65536"/>
              <a:gd name="T9" fmla="*/ 0 60000 65536"/>
              <a:gd name="T10" fmla="*/ 0 60000 65536"/>
              <a:gd name="T11" fmla="*/ 0 60000 65536"/>
              <a:gd name="T12" fmla="*/ 0 w 1506"/>
              <a:gd name="T13" fmla="*/ 0 h 2076"/>
              <a:gd name="T14" fmla="*/ 1506 w 1506"/>
              <a:gd name="T15" fmla="*/ 2076 h 20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6" h="2076">
                <a:moveTo>
                  <a:pt x="1506" y="2076"/>
                </a:moveTo>
                <a:cubicBezTo>
                  <a:pt x="1280" y="1948"/>
                  <a:pt x="300" y="1602"/>
                  <a:pt x="150" y="1314"/>
                </a:cubicBezTo>
                <a:cubicBezTo>
                  <a:pt x="0" y="1026"/>
                  <a:pt x="430" y="567"/>
                  <a:pt x="606" y="348"/>
                </a:cubicBezTo>
                <a:cubicBezTo>
                  <a:pt x="782" y="129"/>
                  <a:pt x="1081" y="72"/>
                  <a:pt x="1206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0904" name="Freeform 8">
            <a:extLst>
              <a:ext uri="{FF2B5EF4-FFF2-40B4-BE49-F238E27FC236}">
                <a16:creationId xmlns:a16="http://schemas.microsoft.com/office/drawing/2014/main" id="{BC57687A-DA36-46D3-8DED-B7D4C9C62237}"/>
              </a:ext>
            </a:extLst>
          </p:cNvPr>
          <p:cNvSpPr>
            <a:spLocks/>
          </p:cNvSpPr>
          <p:nvPr/>
        </p:nvSpPr>
        <p:spPr bwMode="auto">
          <a:xfrm>
            <a:off x="5200650" y="2638425"/>
            <a:ext cx="504825" cy="304800"/>
          </a:xfrm>
          <a:custGeom>
            <a:avLst/>
            <a:gdLst>
              <a:gd name="T0" fmla="*/ 0 w 318"/>
              <a:gd name="T1" fmla="*/ 0 h 192"/>
              <a:gd name="T2" fmla="*/ 2147483646 w 318"/>
              <a:gd name="T3" fmla="*/ 2147483646 h 192"/>
              <a:gd name="T4" fmla="*/ 0 60000 65536"/>
              <a:gd name="T5" fmla="*/ 0 60000 65536"/>
              <a:gd name="T6" fmla="*/ 0 w 318"/>
              <a:gd name="T7" fmla="*/ 0 h 192"/>
              <a:gd name="T8" fmla="*/ 318 w 318"/>
              <a:gd name="T9" fmla="*/ 192 h 1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8" h="192">
                <a:moveTo>
                  <a:pt x="0" y="0"/>
                </a:moveTo>
                <a:cubicBezTo>
                  <a:pt x="53" y="32"/>
                  <a:pt x="252" y="152"/>
                  <a:pt x="318" y="192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0905" name="Freeform 9">
            <a:extLst>
              <a:ext uri="{FF2B5EF4-FFF2-40B4-BE49-F238E27FC236}">
                <a16:creationId xmlns:a16="http://schemas.microsoft.com/office/drawing/2014/main" id="{9BF1B0C8-1F30-4290-83D6-AD78C2337786}"/>
              </a:ext>
            </a:extLst>
          </p:cNvPr>
          <p:cNvSpPr>
            <a:spLocks/>
          </p:cNvSpPr>
          <p:nvPr/>
        </p:nvSpPr>
        <p:spPr bwMode="auto">
          <a:xfrm>
            <a:off x="5359400" y="3009900"/>
            <a:ext cx="374650" cy="333375"/>
          </a:xfrm>
          <a:custGeom>
            <a:avLst/>
            <a:gdLst>
              <a:gd name="T0" fmla="*/ 2147483646 w 236"/>
              <a:gd name="T1" fmla="*/ 0 h 210"/>
              <a:gd name="T2" fmla="*/ 2147483646 w 236"/>
              <a:gd name="T3" fmla="*/ 2147483646 h 210"/>
              <a:gd name="T4" fmla="*/ 2147483646 w 236"/>
              <a:gd name="T5" fmla="*/ 2147483646 h 210"/>
              <a:gd name="T6" fmla="*/ 0 60000 65536"/>
              <a:gd name="T7" fmla="*/ 0 60000 65536"/>
              <a:gd name="T8" fmla="*/ 0 60000 65536"/>
              <a:gd name="T9" fmla="*/ 0 w 236"/>
              <a:gd name="T10" fmla="*/ 0 h 210"/>
              <a:gd name="T11" fmla="*/ 236 w 236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6" h="210">
                <a:moveTo>
                  <a:pt x="218" y="0"/>
                </a:moveTo>
                <a:cubicBezTo>
                  <a:pt x="182" y="20"/>
                  <a:pt x="0" y="93"/>
                  <a:pt x="3" y="128"/>
                </a:cubicBezTo>
                <a:cubicBezTo>
                  <a:pt x="6" y="163"/>
                  <a:pt x="188" y="193"/>
                  <a:pt x="236" y="21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0906" name="Freeform 10">
            <a:extLst>
              <a:ext uri="{FF2B5EF4-FFF2-40B4-BE49-F238E27FC236}">
                <a16:creationId xmlns:a16="http://schemas.microsoft.com/office/drawing/2014/main" id="{04AD7D4F-6511-4FBE-B31F-23C46691E3CE}"/>
              </a:ext>
            </a:extLst>
          </p:cNvPr>
          <p:cNvSpPr>
            <a:spLocks/>
          </p:cNvSpPr>
          <p:nvPr/>
        </p:nvSpPr>
        <p:spPr bwMode="auto">
          <a:xfrm>
            <a:off x="5427663" y="3400425"/>
            <a:ext cx="315912" cy="466725"/>
          </a:xfrm>
          <a:custGeom>
            <a:avLst/>
            <a:gdLst>
              <a:gd name="T0" fmla="*/ 2147483646 w 199"/>
              <a:gd name="T1" fmla="*/ 0 h 294"/>
              <a:gd name="T2" fmla="*/ 2147483646 w 199"/>
              <a:gd name="T3" fmla="*/ 2147483646 h 294"/>
              <a:gd name="T4" fmla="*/ 2147483646 w 199"/>
              <a:gd name="T5" fmla="*/ 2147483646 h 294"/>
              <a:gd name="T6" fmla="*/ 0 60000 65536"/>
              <a:gd name="T7" fmla="*/ 0 60000 65536"/>
              <a:gd name="T8" fmla="*/ 0 60000 65536"/>
              <a:gd name="T9" fmla="*/ 0 w 199"/>
              <a:gd name="T10" fmla="*/ 0 h 294"/>
              <a:gd name="T11" fmla="*/ 199 w 199"/>
              <a:gd name="T12" fmla="*/ 294 h 2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" h="294">
                <a:moveTo>
                  <a:pt x="169" y="0"/>
                </a:moveTo>
                <a:cubicBezTo>
                  <a:pt x="143" y="26"/>
                  <a:pt x="0" y="105"/>
                  <a:pt x="5" y="154"/>
                </a:cubicBezTo>
                <a:cubicBezTo>
                  <a:pt x="10" y="203"/>
                  <a:pt x="159" y="265"/>
                  <a:pt x="199" y="294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0907" name="Freeform 11">
            <a:extLst>
              <a:ext uri="{FF2B5EF4-FFF2-40B4-BE49-F238E27FC236}">
                <a16:creationId xmlns:a16="http://schemas.microsoft.com/office/drawing/2014/main" id="{5D79C21C-C183-4169-B4D6-EA3D2FFAC099}"/>
              </a:ext>
            </a:extLst>
          </p:cNvPr>
          <p:cNvSpPr>
            <a:spLocks/>
          </p:cNvSpPr>
          <p:nvPr/>
        </p:nvSpPr>
        <p:spPr bwMode="auto">
          <a:xfrm>
            <a:off x="5829300" y="3943350"/>
            <a:ext cx="1870075" cy="2365375"/>
          </a:xfrm>
          <a:custGeom>
            <a:avLst/>
            <a:gdLst>
              <a:gd name="T0" fmla="*/ 0 w 1178"/>
              <a:gd name="T1" fmla="*/ 0 h 1490"/>
              <a:gd name="T2" fmla="*/ 2147483646 w 1178"/>
              <a:gd name="T3" fmla="*/ 2147483646 h 1490"/>
              <a:gd name="T4" fmla="*/ 2147483646 w 1178"/>
              <a:gd name="T5" fmla="*/ 2147483646 h 1490"/>
              <a:gd name="T6" fmla="*/ 0 60000 65536"/>
              <a:gd name="T7" fmla="*/ 0 60000 65536"/>
              <a:gd name="T8" fmla="*/ 0 60000 65536"/>
              <a:gd name="T9" fmla="*/ 0 w 1178"/>
              <a:gd name="T10" fmla="*/ 0 h 1490"/>
              <a:gd name="T11" fmla="*/ 1178 w 1178"/>
              <a:gd name="T12" fmla="*/ 1490 h 14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78" h="1490">
                <a:moveTo>
                  <a:pt x="0" y="0"/>
                </a:moveTo>
                <a:cubicBezTo>
                  <a:pt x="186" y="136"/>
                  <a:pt x="1048" y="562"/>
                  <a:pt x="1113" y="810"/>
                </a:cubicBezTo>
                <a:cubicBezTo>
                  <a:pt x="1178" y="1058"/>
                  <a:pt x="769" y="1274"/>
                  <a:pt x="387" y="149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0908" name="Line 12">
            <a:extLst>
              <a:ext uri="{FF2B5EF4-FFF2-40B4-BE49-F238E27FC236}">
                <a16:creationId xmlns:a16="http://schemas.microsoft.com/office/drawing/2014/main" id="{BB283729-6CEA-41F8-A812-A6DD912606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9975" y="3933825"/>
            <a:ext cx="3384550" cy="20875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80909" name="Text Box 13">
            <a:extLst>
              <a:ext uri="{FF2B5EF4-FFF2-40B4-BE49-F238E27FC236}">
                <a16:creationId xmlns:a16="http://schemas.microsoft.com/office/drawing/2014/main" id="{3BFEA791-F25B-480B-A38F-414BC78EC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5954713"/>
            <a:ext cx="25034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Lucida Console" panose="020B0609040504020204" pitchFamily="49" charset="0"/>
              </a:rPr>
              <a:t>戻り値が無いときは，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Lucida Console" panose="020B0609040504020204" pitchFamily="49" charset="0"/>
              </a:rPr>
              <a:t>単に </a:t>
            </a:r>
            <a:r>
              <a:rPr lang="en-US" altLang="ja-JP" sz="1800">
                <a:latin typeface="Lucida Console" panose="020B0609040504020204" pitchFamily="49" charset="0"/>
              </a:rPr>
              <a:t>return; </a:t>
            </a:r>
            <a:r>
              <a:rPr lang="ja-JP" altLang="en-US" sz="1800">
                <a:latin typeface="Lucida Console" panose="020B0609040504020204" pitchFamily="49" charset="0"/>
              </a:rPr>
              <a:t>と記述</a:t>
            </a:r>
          </a:p>
        </p:txBody>
      </p:sp>
      <p:sp>
        <p:nvSpPr>
          <p:cNvPr id="80910" name="スライド番号プレースホルダー 1">
            <a:extLst>
              <a:ext uri="{FF2B5EF4-FFF2-40B4-BE49-F238E27FC236}">
                <a16:creationId xmlns:a16="http://schemas.microsoft.com/office/drawing/2014/main" id="{11111CFC-E392-4E76-84F0-7B06314A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BF02384F-08FB-48AA-B23B-9AF92C5CF840}" type="slidenum">
              <a:rPr lang="en-US" altLang="ja-JP">
                <a:latin typeface="Times New Roman" panose="02020603050405020304" pitchFamily="18" charset="0"/>
              </a:rPr>
              <a:pPr/>
              <a:t>39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D0CF729-2DDE-4D1F-BA8A-5A9929CA1D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8013" y="-354013"/>
            <a:ext cx="8002587" cy="7200901"/>
          </a:xfrm>
          <a:noFill/>
        </p:spPr>
        <p:txBody>
          <a:bodyPr wrap="none" lIns="0" tIns="0" rIns="0" bIns="0">
            <a:spAutoFit/>
          </a:bodyPr>
          <a:lstStyle/>
          <a:p>
            <a:pPr algn="l" eaLnBrk="1" hangingPunct="1"/>
            <a:r>
              <a:rPr lang="en-US" altLang="ja-JP" sz="15600">
                <a:solidFill>
                  <a:srgbClr val="CC0000"/>
                </a:solidFill>
              </a:rPr>
              <a:t>①</a:t>
            </a:r>
            <a:r>
              <a:rPr lang="ja-JP" altLang="en-US" sz="15600">
                <a:solidFill>
                  <a:srgbClr val="CC0000"/>
                </a:solidFill>
              </a:rPr>
              <a:t>関数名</a:t>
            </a:r>
            <a:br>
              <a:rPr lang="ja-JP" altLang="en-US" sz="15600">
                <a:solidFill>
                  <a:srgbClr val="CC0000"/>
                </a:solidFill>
              </a:rPr>
            </a:br>
            <a:r>
              <a:rPr lang="ja-JP" altLang="en-US" sz="15600">
                <a:solidFill>
                  <a:srgbClr val="CC0000"/>
                </a:solidFill>
              </a:rPr>
              <a:t>②引数</a:t>
            </a:r>
            <a:br>
              <a:rPr lang="ja-JP" altLang="en-US" sz="15600">
                <a:solidFill>
                  <a:srgbClr val="CC0000"/>
                </a:solidFill>
              </a:rPr>
            </a:br>
            <a:r>
              <a:rPr lang="ja-JP" altLang="en-US" sz="15600">
                <a:solidFill>
                  <a:srgbClr val="CC0000"/>
                </a:solidFill>
              </a:rPr>
              <a:t>③戻り値</a:t>
            </a:r>
          </a:p>
        </p:txBody>
      </p:sp>
      <p:sp>
        <p:nvSpPr>
          <p:cNvPr id="9219" name="スライド番号プレースホルダー 1">
            <a:extLst>
              <a:ext uri="{FF2B5EF4-FFF2-40B4-BE49-F238E27FC236}">
                <a16:creationId xmlns:a16="http://schemas.microsoft.com/office/drawing/2014/main" id="{19863526-8B70-44DC-A3E7-91837C63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0F4014DE-BE93-4C02-BAED-F144B790D525}" type="slidenum">
              <a:rPr lang="en-US" altLang="ja-JP">
                <a:latin typeface="Times New Roman" panose="02020603050405020304" pitchFamily="18" charset="0"/>
              </a:rPr>
              <a:pPr/>
              <a:t>4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2">
            <a:extLst>
              <a:ext uri="{FF2B5EF4-FFF2-40B4-BE49-F238E27FC236}">
                <a16:creationId xmlns:a16="http://schemas.microsoft.com/office/drawing/2014/main" id="{6D421E1E-A6EF-4602-9C54-48B5859D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2924175"/>
            <a:ext cx="2160588" cy="504825"/>
          </a:xfrm>
          <a:prstGeom prst="rect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82947" name="Rectangle 7">
            <a:extLst>
              <a:ext uri="{FF2B5EF4-FFF2-40B4-BE49-F238E27FC236}">
                <a16:creationId xmlns:a16="http://schemas.microsoft.com/office/drawing/2014/main" id="{10E5F409-EA8B-41D5-8715-FAA858F1E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005263"/>
            <a:ext cx="3240087" cy="24479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82948" name="Rectangle 2">
            <a:extLst>
              <a:ext uri="{FF2B5EF4-FFF2-40B4-BE49-F238E27FC236}">
                <a16:creationId xmlns:a16="http://schemas.microsoft.com/office/drawing/2014/main" id="{5C502EB0-17C4-4BAF-B339-A294F5E92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関数：ローカル変数</a:t>
            </a:r>
          </a:p>
        </p:txBody>
      </p:sp>
      <p:sp>
        <p:nvSpPr>
          <p:cNvPr id="82949" name="Rectangle 3">
            <a:extLst>
              <a:ext uri="{FF2B5EF4-FFF2-40B4-BE49-F238E27FC236}">
                <a16:creationId xmlns:a16="http://schemas.microsoft.com/office/drawing/2014/main" id="{FD7BB37D-F4B9-4BEA-86A5-39314C3DC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3613150" cy="5133975"/>
          </a:xfrm>
          <a:noFill/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1 void funct(){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2     int x;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3     x = 3;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4     abcd = 4;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5 }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6 void main(){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7     int abcd;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8     abcd = 5;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 9     funct();</a:t>
            </a:r>
          </a:p>
          <a:p>
            <a:pPr eaLnBrk="1" hangingPunct="1">
              <a:buFontTx/>
              <a:buNone/>
            </a:pPr>
            <a:r>
              <a:rPr lang="en-US" altLang="ja-JP" sz="2800">
                <a:latin typeface="Lucida Console" panose="020B0609040504020204" pitchFamily="49" charset="0"/>
              </a:rPr>
              <a:t>10 }</a:t>
            </a:r>
          </a:p>
        </p:txBody>
      </p:sp>
      <p:sp>
        <p:nvSpPr>
          <p:cNvPr id="82950" name="Rectangle 4">
            <a:extLst>
              <a:ext uri="{FF2B5EF4-FFF2-40B4-BE49-F238E27FC236}">
                <a16:creationId xmlns:a16="http://schemas.microsoft.com/office/drawing/2014/main" id="{4B23A878-D1A8-4201-BF1F-791ACD29D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6021388"/>
            <a:ext cx="2111375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ブロックの範囲</a:t>
            </a:r>
          </a:p>
        </p:txBody>
      </p:sp>
      <p:sp>
        <p:nvSpPr>
          <p:cNvPr id="82951" name="Line 5">
            <a:extLst>
              <a:ext uri="{FF2B5EF4-FFF2-40B4-BE49-F238E27FC236}">
                <a16:creationId xmlns:a16="http://schemas.microsoft.com/office/drawing/2014/main" id="{6409F9B2-49F0-42B2-8AD4-77BD32E8AF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24300" y="4149725"/>
            <a:ext cx="935038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2952" name="Line 6">
            <a:extLst>
              <a:ext uri="{FF2B5EF4-FFF2-40B4-BE49-F238E27FC236}">
                <a16:creationId xmlns:a16="http://schemas.microsoft.com/office/drawing/2014/main" id="{82A76369-05BC-48C7-9F10-5327BC9F5D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97025" y="6237288"/>
            <a:ext cx="32623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2953" name="Rectangle 8">
            <a:extLst>
              <a:ext uri="{FF2B5EF4-FFF2-40B4-BE49-F238E27FC236}">
                <a16:creationId xmlns:a16="http://schemas.microsoft.com/office/drawing/2014/main" id="{2AEB5F32-F7DF-476F-BCF9-6183FA461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050" y="3111500"/>
            <a:ext cx="3167063" cy="27193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int abcd</a:t>
            </a:r>
            <a:r>
              <a:rPr lang="en-US" altLang="ja-JP" sz="2400"/>
              <a:t> </a:t>
            </a:r>
            <a:r>
              <a:rPr lang="ja-JP" altLang="en-US" sz="2400"/>
              <a:t>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このブロック内で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宣言されているため，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このブロックの中でしか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使用できない．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ブロック内の変数を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ローカル変数</a:t>
            </a:r>
            <a:r>
              <a:rPr lang="ja-JP" altLang="en-US" sz="2400"/>
              <a:t>という．</a:t>
            </a:r>
          </a:p>
        </p:txBody>
      </p:sp>
      <p:sp>
        <p:nvSpPr>
          <p:cNvPr id="82954" name="Line 9">
            <a:extLst>
              <a:ext uri="{FF2B5EF4-FFF2-40B4-BE49-F238E27FC236}">
                <a16:creationId xmlns:a16="http://schemas.microsoft.com/office/drawing/2014/main" id="{6D06B3BE-3562-467E-A54C-F3330DF754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40200" y="4868863"/>
            <a:ext cx="1727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2955" name="Line 10">
            <a:extLst>
              <a:ext uri="{FF2B5EF4-FFF2-40B4-BE49-F238E27FC236}">
                <a16:creationId xmlns:a16="http://schemas.microsoft.com/office/drawing/2014/main" id="{7342B22C-DBC2-4207-990A-70F3127DB4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4292600"/>
            <a:ext cx="1295400" cy="5762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2956" name="AutoShape 11">
            <a:extLst>
              <a:ext uri="{FF2B5EF4-FFF2-40B4-BE49-F238E27FC236}">
                <a16:creationId xmlns:a16="http://schemas.microsoft.com/office/drawing/2014/main" id="{19B89DE8-4FCF-4261-95B8-B01CBC73D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0313" y="1262063"/>
            <a:ext cx="3597275" cy="1677987"/>
          </a:xfrm>
          <a:prstGeom prst="wedgeRoundRectCallout">
            <a:avLst>
              <a:gd name="adj1" fmla="val -73523"/>
              <a:gd name="adj2" fmla="val 53690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ブロックの外で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使おうとしている．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  <a:r>
              <a:rPr lang="en-US" altLang="ja-JP" sz="2400"/>
              <a:t>NG</a:t>
            </a:r>
            <a:r>
              <a:rPr lang="ja-JP" altLang="en-US" sz="2400"/>
              <a:t>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コンパイルエラーとなる．</a:t>
            </a:r>
          </a:p>
        </p:txBody>
      </p:sp>
      <p:sp>
        <p:nvSpPr>
          <p:cNvPr id="82957" name="スライド番号プレースホルダー 1">
            <a:extLst>
              <a:ext uri="{FF2B5EF4-FFF2-40B4-BE49-F238E27FC236}">
                <a16:creationId xmlns:a16="http://schemas.microsoft.com/office/drawing/2014/main" id="{75436E53-F9B6-44CF-B5B6-E73F7B88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1643A273-6000-46F1-9650-3F8EF4AE9B64}" type="slidenum">
              <a:rPr lang="en-US" altLang="ja-JP">
                <a:latin typeface="Times New Roman" panose="02020603050405020304" pitchFamily="18" charset="0"/>
              </a:rPr>
              <a:pPr/>
              <a:t>40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505D10C4-9973-4DF9-BBCC-46A58E54A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関数：仮引数と実引数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79B5EF3C-32CF-471C-9AE5-517FF73ED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71600"/>
            <a:ext cx="77724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 1 void func0(int x){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 2     x = 3;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 3 }   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 4 void func1(int i){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 5     i = 3;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 6 }   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 7 void main(){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 8     int i = 5;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 9     printf("i=%d\n", i);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10     func0(i);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11     printf("i=%d\n", i);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12     func1(i);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13     printf("i=%d\n", i);</a:t>
            </a:r>
          </a:p>
          <a:p>
            <a:pPr eaLnBrk="1" hangingPunct="1">
              <a:buFontTx/>
              <a:buNone/>
            </a:pPr>
            <a:r>
              <a:rPr lang="ja-JP" altLang="ja-JP" sz="2000">
                <a:latin typeface="Lucida Console" panose="020B0609040504020204" pitchFamily="49" charset="0"/>
              </a:rPr>
              <a:t>14 }   </a:t>
            </a:r>
          </a:p>
        </p:txBody>
      </p:sp>
      <p:sp>
        <p:nvSpPr>
          <p:cNvPr id="84996" name="Rectangle 7">
            <a:extLst>
              <a:ext uri="{FF2B5EF4-FFF2-40B4-BE49-F238E27FC236}">
                <a16:creationId xmlns:a16="http://schemas.microsoft.com/office/drawing/2014/main" id="{EF7970CE-1898-4847-B90F-C3F7D3F8D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052513"/>
            <a:ext cx="3722687" cy="1930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main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i</a:t>
            </a:r>
            <a:r>
              <a:rPr lang="ja-JP" altLang="en-US" sz="2000">
                <a:latin typeface="Lucida Console" panose="020B0609040504020204" pitchFamily="49" charset="0"/>
              </a:rPr>
              <a:t>と，</a:t>
            </a:r>
            <a:r>
              <a:rPr lang="en-US" altLang="ja-JP" sz="2000">
                <a:latin typeface="Lucida Console" panose="020B0609040504020204" pitchFamily="49" charset="0"/>
              </a:rPr>
              <a:t>func0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x</a:t>
            </a:r>
            <a:r>
              <a:rPr lang="ja-JP" altLang="en-US" sz="2000">
                <a:latin typeface="Lucida Console" panose="020B0609040504020204" pitchFamily="49" charset="0"/>
              </a:rPr>
              <a:t>は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別の変数．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main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i</a:t>
            </a:r>
            <a:r>
              <a:rPr lang="ja-JP" altLang="en-US" sz="2000">
                <a:latin typeface="Lucida Console" panose="020B0609040504020204" pitchFamily="49" charset="0"/>
              </a:rPr>
              <a:t>の値が，</a:t>
            </a:r>
            <a:r>
              <a:rPr lang="en-US" altLang="ja-JP" sz="2000">
                <a:latin typeface="Lucida Console" panose="020B0609040504020204" pitchFamily="49" charset="0"/>
              </a:rPr>
              <a:t>func0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x</a:t>
            </a:r>
            <a:r>
              <a:rPr lang="ja-JP" altLang="en-US" sz="2000">
                <a:latin typeface="Lucida Console" panose="020B0609040504020204" pitchFamily="49" charset="0"/>
              </a:rPr>
              <a:t>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代入</a:t>
            </a:r>
            <a:r>
              <a:rPr lang="en-US" altLang="ja-JP" sz="2000">
                <a:latin typeface="Lucida Console" panose="020B0609040504020204" pitchFamily="49" charset="0"/>
              </a:rPr>
              <a:t>(</a:t>
            </a:r>
            <a:r>
              <a:rPr lang="ja-JP" altLang="en-US" sz="2000">
                <a:latin typeface="Lucida Console" panose="020B0609040504020204" pitchFamily="49" charset="0"/>
              </a:rPr>
              <a:t>コピー</a:t>
            </a:r>
            <a:r>
              <a:rPr lang="en-US" altLang="ja-JP" sz="2000">
                <a:latin typeface="Lucida Console" panose="020B0609040504020204" pitchFamily="49" charset="0"/>
              </a:rPr>
              <a:t>)</a:t>
            </a:r>
            <a:r>
              <a:rPr lang="ja-JP" altLang="en-US" sz="2000">
                <a:latin typeface="Lucida Console" panose="020B0609040504020204" pitchFamily="49" charset="0"/>
              </a:rPr>
              <a:t>される．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func0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x</a:t>
            </a:r>
            <a:r>
              <a:rPr lang="ja-JP" altLang="en-US" sz="2000">
                <a:latin typeface="Lucida Console" panose="020B0609040504020204" pitchFamily="49" charset="0"/>
              </a:rPr>
              <a:t>を変更しても，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main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i</a:t>
            </a:r>
            <a:r>
              <a:rPr lang="ja-JP" altLang="en-US" sz="2000">
                <a:latin typeface="Lucida Console" panose="020B0609040504020204" pitchFamily="49" charset="0"/>
              </a:rPr>
              <a:t>には影響なし．</a:t>
            </a:r>
          </a:p>
        </p:txBody>
      </p:sp>
      <p:sp>
        <p:nvSpPr>
          <p:cNvPr id="84997" name="Line 8">
            <a:extLst>
              <a:ext uri="{FF2B5EF4-FFF2-40B4-BE49-F238E27FC236}">
                <a16:creationId xmlns:a16="http://schemas.microsoft.com/office/drawing/2014/main" id="{583E372F-957D-48C2-9D36-FAF5C57A197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48038" y="1557338"/>
            <a:ext cx="1584325" cy="142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4998" name="Line 9">
            <a:extLst>
              <a:ext uri="{FF2B5EF4-FFF2-40B4-BE49-F238E27FC236}">
                <a16:creationId xmlns:a16="http://schemas.microsoft.com/office/drawing/2014/main" id="{F5AEAC58-708D-4EBC-9388-8098CEA3DA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7313" y="1700213"/>
            <a:ext cx="2305050" cy="30972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4999" name="Rectangle 10">
            <a:extLst>
              <a:ext uri="{FF2B5EF4-FFF2-40B4-BE49-F238E27FC236}">
                <a16:creationId xmlns:a16="http://schemas.microsoft.com/office/drawing/2014/main" id="{6A10698A-FE66-4C96-B735-602BF61D5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049588"/>
            <a:ext cx="3722688" cy="2540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main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i</a:t>
            </a:r>
            <a:r>
              <a:rPr lang="ja-JP" altLang="en-US" sz="2000">
                <a:latin typeface="Lucida Console" panose="020B0609040504020204" pitchFamily="49" charset="0"/>
              </a:rPr>
              <a:t>と，</a:t>
            </a:r>
            <a:r>
              <a:rPr lang="en-US" altLang="ja-JP" sz="2000">
                <a:latin typeface="Lucida Console" panose="020B0609040504020204" pitchFamily="49" charset="0"/>
              </a:rPr>
              <a:t>func1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i</a:t>
            </a:r>
            <a:r>
              <a:rPr lang="ja-JP" altLang="en-US" sz="2000">
                <a:latin typeface="Lucida Console" panose="020B0609040504020204" pitchFamily="49" charset="0"/>
              </a:rPr>
              <a:t>は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別の変数．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名前が同じ別の変数．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main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i</a:t>
            </a:r>
            <a:r>
              <a:rPr lang="ja-JP" altLang="en-US" sz="2000">
                <a:latin typeface="Lucida Console" panose="020B0609040504020204" pitchFamily="49" charset="0"/>
              </a:rPr>
              <a:t>の値が，</a:t>
            </a:r>
            <a:r>
              <a:rPr lang="en-US" altLang="ja-JP" sz="2000">
                <a:latin typeface="Lucida Console" panose="020B0609040504020204" pitchFamily="49" charset="0"/>
              </a:rPr>
              <a:t>func1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i</a:t>
            </a:r>
            <a:r>
              <a:rPr lang="ja-JP" altLang="en-US" sz="2000">
                <a:latin typeface="Lucida Console" panose="020B0609040504020204" pitchFamily="49" charset="0"/>
              </a:rPr>
              <a:t>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Lucida Console" panose="020B0609040504020204" pitchFamily="49" charset="0"/>
              </a:rPr>
              <a:t>代入</a:t>
            </a:r>
            <a:r>
              <a:rPr lang="en-US" altLang="ja-JP" sz="2000">
                <a:latin typeface="Lucida Console" panose="020B0609040504020204" pitchFamily="49" charset="0"/>
              </a:rPr>
              <a:t>(</a:t>
            </a:r>
            <a:r>
              <a:rPr lang="ja-JP" altLang="en-US" sz="2000">
                <a:latin typeface="Lucida Console" panose="020B0609040504020204" pitchFamily="49" charset="0"/>
              </a:rPr>
              <a:t>コピー</a:t>
            </a:r>
            <a:r>
              <a:rPr lang="en-US" altLang="ja-JP" sz="2000">
                <a:latin typeface="Lucida Console" panose="020B0609040504020204" pitchFamily="49" charset="0"/>
              </a:rPr>
              <a:t>)</a:t>
            </a:r>
            <a:r>
              <a:rPr lang="ja-JP" altLang="en-US" sz="2000">
                <a:latin typeface="Lucida Console" panose="020B0609040504020204" pitchFamily="49" charset="0"/>
              </a:rPr>
              <a:t>される．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000">
              <a:latin typeface="Lucida Console" panose="020B0609040504020204" pitchFamily="49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func1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i</a:t>
            </a:r>
            <a:r>
              <a:rPr lang="ja-JP" altLang="en-US" sz="2000">
                <a:latin typeface="Lucida Console" panose="020B0609040504020204" pitchFamily="49" charset="0"/>
              </a:rPr>
              <a:t>を変更しても，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main</a:t>
            </a:r>
            <a:r>
              <a:rPr lang="ja-JP" altLang="en-US" sz="2000">
                <a:latin typeface="Lucida Console" panose="020B0609040504020204" pitchFamily="49" charset="0"/>
              </a:rPr>
              <a:t>の</a:t>
            </a:r>
            <a:r>
              <a:rPr lang="en-US" altLang="ja-JP" sz="2000">
                <a:latin typeface="Lucida Console" panose="020B0609040504020204" pitchFamily="49" charset="0"/>
              </a:rPr>
              <a:t>i</a:t>
            </a:r>
            <a:r>
              <a:rPr lang="ja-JP" altLang="en-US" sz="2000">
                <a:latin typeface="Lucida Console" panose="020B0609040504020204" pitchFamily="49" charset="0"/>
              </a:rPr>
              <a:t>には影響なし．</a:t>
            </a:r>
          </a:p>
        </p:txBody>
      </p:sp>
      <p:sp>
        <p:nvSpPr>
          <p:cNvPr id="85000" name="Line 11">
            <a:extLst>
              <a:ext uri="{FF2B5EF4-FFF2-40B4-BE49-F238E27FC236}">
                <a16:creationId xmlns:a16="http://schemas.microsoft.com/office/drawing/2014/main" id="{6D6FF4F8-A813-4A18-AAC9-5A5B10C6D0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48038" y="2708275"/>
            <a:ext cx="1944687" cy="10255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5001" name="Line 12">
            <a:extLst>
              <a:ext uri="{FF2B5EF4-FFF2-40B4-BE49-F238E27FC236}">
                <a16:creationId xmlns:a16="http://schemas.microsoft.com/office/drawing/2014/main" id="{446C48B6-ACDD-4F81-A8AB-58AE46F01D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7313" y="3733800"/>
            <a:ext cx="2665412" cy="18557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5002" name="Rectangle 13">
            <a:extLst>
              <a:ext uri="{FF2B5EF4-FFF2-40B4-BE49-F238E27FC236}">
                <a16:creationId xmlns:a16="http://schemas.microsoft.com/office/drawing/2014/main" id="{10DFF9A6-B456-4936-990F-9FB0FC561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5622925"/>
            <a:ext cx="74612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i=5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i=5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i=5</a:t>
            </a:r>
          </a:p>
        </p:txBody>
      </p:sp>
      <p:sp>
        <p:nvSpPr>
          <p:cNvPr id="85003" name="Text Box 14">
            <a:extLst>
              <a:ext uri="{FF2B5EF4-FFF2-40B4-BE49-F238E27FC236}">
                <a16:creationId xmlns:a16="http://schemas.microsoft.com/office/drawing/2014/main" id="{9DE324AD-DFCA-42A0-AEC0-ADD3CC577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6092825"/>
            <a:ext cx="160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実行結果</a:t>
            </a:r>
          </a:p>
        </p:txBody>
      </p:sp>
      <p:sp>
        <p:nvSpPr>
          <p:cNvPr id="85004" name="Text Box 16">
            <a:extLst>
              <a:ext uri="{FF2B5EF4-FFF2-40B4-BE49-F238E27FC236}">
                <a16:creationId xmlns:a16="http://schemas.microsoft.com/office/drawing/2014/main" id="{5EFF05C0-D280-4520-B210-8A6BC901A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1700213"/>
            <a:ext cx="1246187" cy="376237"/>
          </a:xfrm>
          <a:prstGeom prst="rect">
            <a:avLst/>
          </a:prstGeom>
          <a:solidFill>
            <a:srgbClr val="FFCCCC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x</a:t>
            </a:r>
            <a:r>
              <a:rPr lang="ja-JP" altLang="en-US" sz="1800">
                <a:latin typeface="Lucida Console" panose="020B0609040504020204" pitchFamily="49" charset="0"/>
              </a:rPr>
              <a:t>が仮引数</a:t>
            </a:r>
          </a:p>
        </p:txBody>
      </p:sp>
      <p:sp>
        <p:nvSpPr>
          <p:cNvPr id="85005" name="Text Box 17">
            <a:extLst>
              <a:ext uri="{FF2B5EF4-FFF2-40B4-BE49-F238E27FC236}">
                <a16:creationId xmlns:a16="http://schemas.microsoft.com/office/drawing/2014/main" id="{D884440B-BA65-4975-A06A-B10C4031E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9913" y="5429250"/>
            <a:ext cx="1246187" cy="376238"/>
          </a:xfrm>
          <a:prstGeom prst="rect">
            <a:avLst/>
          </a:prstGeom>
          <a:solidFill>
            <a:srgbClr val="FFCCCC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Lucida Console" panose="020B0609040504020204" pitchFamily="49" charset="0"/>
              </a:rPr>
              <a:t>i</a:t>
            </a:r>
            <a:r>
              <a:rPr lang="ja-JP" altLang="en-US" sz="1800">
                <a:latin typeface="Lucida Console" panose="020B0609040504020204" pitchFamily="49" charset="0"/>
              </a:rPr>
              <a:t>が実引数</a:t>
            </a:r>
          </a:p>
        </p:txBody>
      </p:sp>
      <p:sp>
        <p:nvSpPr>
          <p:cNvPr id="85006" name="スライド番号プレースホルダー 1">
            <a:extLst>
              <a:ext uri="{FF2B5EF4-FFF2-40B4-BE49-F238E27FC236}">
                <a16:creationId xmlns:a16="http://schemas.microsoft.com/office/drawing/2014/main" id="{4AC6654D-0543-425C-93E9-8DF616A4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E9398FB7-8DD2-4335-A093-CC5BCB61A7D3}" type="slidenum">
              <a:rPr lang="en-US" altLang="ja-JP">
                <a:latin typeface="Times New Roman" panose="02020603050405020304" pitchFamily="18" charset="0"/>
              </a:rPr>
              <a:pPr/>
              <a:t>41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B287096-BCDB-467D-936F-F20F4DFE2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関数の概要 </a:t>
            </a:r>
            <a:r>
              <a:rPr lang="en-US" altLang="ja-JP"/>
              <a:t>0/3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B994403-4B4E-4999-883E-867B011ED9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latin typeface="Lucida Console" panose="020B0609040504020204" pitchFamily="49" charset="0"/>
              </a:rPr>
              <a:t>関数とは，“複数の処理をひとまとめにしたもの”．</a:t>
            </a:r>
          </a:p>
          <a:p>
            <a:pPr lvl="1" eaLnBrk="1" hangingPunct="1"/>
            <a:r>
              <a:rPr lang="ja-JP" altLang="en-US">
                <a:latin typeface="Lucida Console" panose="020B0609040504020204" pitchFamily="49" charset="0"/>
              </a:rPr>
              <a:t>同じ処理</a:t>
            </a:r>
            <a:r>
              <a:rPr lang="en-US" altLang="ja-JP">
                <a:latin typeface="Lucida Console" panose="020B0609040504020204" pitchFamily="49" charset="0"/>
              </a:rPr>
              <a:t>/</a:t>
            </a:r>
            <a:r>
              <a:rPr lang="ja-JP" altLang="en-US">
                <a:latin typeface="Lucida Console" panose="020B0609040504020204" pitchFamily="49" charset="0"/>
              </a:rPr>
              <a:t>似た処理を 何度も記述するような場合に便利．</a:t>
            </a:r>
          </a:p>
          <a:p>
            <a:pPr lvl="1" eaLnBrk="1" hangingPunct="1"/>
            <a:endParaRPr lang="ja-JP" altLang="en-US">
              <a:latin typeface="Lucida Console" panose="020B0609040504020204" pitchFamily="49" charset="0"/>
            </a:endParaRPr>
          </a:p>
          <a:p>
            <a:pPr eaLnBrk="1" hangingPunct="1"/>
            <a:r>
              <a:rPr lang="ja-JP" altLang="en-US">
                <a:latin typeface="Lucida Console" panose="020B0609040504020204" pitchFamily="49" charset="0"/>
              </a:rPr>
              <a:t>関数は“引数”を受け取り，“戻り値”を返すことができる．</a:t>
            </a:r>
          </a:p>
          <a:p>
            <a:pPr lvl="1" eaLnBrk="1" hangingPunct="1"/>
            <a:r>
              <a:rPr lang="ja-JP" altLang="en-US">
                <a:latin typeface="Lucida Console" panose="020B0609040504020204" pitchFamily="49" charset="0"/>
              </a:rPr>
              <a:t>実は，</a:t>
            </a:r>
            <a:r>
              <a:rPr lang="en-US" altLang="ja-JP">
                <a:latin typeface="Lucida Console" panose="020B0609040504020204" pitchFamily="49" charset="0"/>
              </a:rPr>
              <a:t>printf() </a:t>
            </a:r>
            <a:r>
              <a:rPr lang="ja-JP" altLang="en-US">
                <a:latin typeface="Lucida Console" panose="020B0609040504020204" pitchFamily="49" charset="0"/>
              </a:rPr>
              <a:t>も </a:t>
            </a:r>
            <a:r>
              <a:rPr lang="en-US" altLang="ja-JP">
                <a:latin typeface="Lucida Console" panose="020B0609040504020204" pitchFamily="49" charset="0"/>
              </a:rPr>
              <a:t>main() </a:t>
            </a:r>
            <a:r>
              <a:rPr lang="ja-JP" altLang="en-US">
                <a:latin typeface="Lucida Console" panose="020B0609040504020204" pitchFamily="49" charset="0"/>
              </a:rPr>
              <a:t>も関数．</a:t>
            </a:r>
          </a:p>
        </p:txBody>
      </p:sp>
      <p:sp>
        <p:nvSpPr>
          <p:cNvPr id="11268" name="スライド番号プレースホルダー 1">
            <a:extLst>
              <a:ext uri="{FF2B5EF4-FFF2-40B4-BE49-F238E27FC236}">
                <a16:creationId xmlns:a16="http://schemas.microsoft.com/office/drawing/2014/main" id="{FAA2B322-17DF-4705-84F0-EC2F09DC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81ABADFF-4AB0-48B8-9FD2-F6DE251A6929}" type="slidenum">
              <a:rPr lang="en-US" altLang="ja-JP">
                <a:latin typeface="Times New Roman" panose="02020603050405020304" pitchFamily="18" charset="0"/>
              </a:rPr>
              <a:pPr/>
              <a:t>5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8D95E2BC-7734-4734-8D5E-60554E252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124075"/>
            <a:ext cx="3200400" cy="9239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3315" name="Rectangle 8">
            <a:extLst>
              <a:ext uri="{FF2B5EF4-FFF2-40B4-BE49-F238E27FC236}">
                <a16:creationId xmlns:a16="http://schemas.microsoft.com/office/drawing/2014/main" id="{8AEE0B59-D45A-4A31-9BD8-ED7878FDE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457575"/>
            <a:ext cx="3200400" cy="9239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3316" name="Rectangle 9">
            <a:extLst>
              <a:ext uri="{FF2B5EF4-FFF2-40B4-BE49-F238E27FC236}">
                <a16:creationId xmlns:a16="http://schemas.microsoft.com/office/drawing/2014/main" id="{BAFDD4DA-CE2F-4177-8DD3-19B0E658F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791075"/>
            <a:ext cx="3200400" cy="9239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B0C4EC96-D0DF-40F1-8FF8-2538AD340A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関数の概要 </a:t>
            </a:r>
            <a:r>
              <a:rPr lang="en-US" altLang="ja-JP"/>
              <a:t>1/3</a:t>
            </a:r>
          </a:p>
        </p:txBody>
      </p:sp>
      <p:sp>
        <p:nvSpPr>
          <p:cNvPr id="13318" name="Rectangle 3">
            <a:extLst>
              <a:ext uri="{FF2B5EF4-FFF2-40B4-BE49-F238E27FC236}">
                <a16:creationId xmlns:a16="http://schemas.microsoft.com/office/drawing/2014/main" id="{A977BD1D-2D68-4B37-8347-720F7294D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2 void main(){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3     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4     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5     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6     printf("------------\n");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7     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8     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9     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10     printf("############\n");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11     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12     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13     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14 }   </a:t>
            </a:r>
          </a:p>
        </p:txBody>
      </p:sp>
      <p:sp>
        <p:nvSpPr>
          <p:cNvPr id="13319" name="AutoShape 10">
            <a:extLst>
              <a:ext uri="{FF2B5EF4-FFF2-40B4-BE49-F238E27FC236}">
                <a16:creationId xmlns:a16="http://schemas.microsoft.com/office/drawing/2014/main" id="{6195A275-4F27-4597-A704-3815EDEE3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676400"/>
            <a:ext cx="2593975" cy="13081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</a:t>
            </a:r>
            <a:r>
              <a:rPr lang="en-US" altLang="ja-JP" sz="2400"/>
              <a:t>3</a:t>
            </a:r>
            <a:r>
              <a:rPr lang="ja-JP" altLang="en-US" sz="2400"/>
              <a:t>行まとめて，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</a:t>
            </a:r>
            <a:r>
              <a:rPr lang="ja-JP" altLang="en-US" sz="2400"/>
              <a:t>個のグループに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したい．</a:t>
            </a:r>
          </a:p>
        </p:txBody>
      </p:sp>
      <p:cxnSp>
        <p:nvCxnSpPr>
          <p:cNvPr id="13320" name="AutoShape 11">
            <a:extLst>
              <a:ext uri="{FF2B5EF4-FFF2-40B4-BE49-F238E27FC236}">
                <a16:creationId xmlns:a16="http://schemas.microsoft.com/office/drawing/2014/main" id="{E7519D82-B562-4C61-8B14-7D55F4621DE9}"/>
              </a:ext>
            </a:extLst>
          </p:cNvPr>
          <p:cNvCxnSpPr>
            <a:cxnSpLocks noChangeShapeType="1"/>
            <a:stCxn id="13319" idx="1"/>
            <a:endCxn id="13314" idx="3"/>
          </p:cNvCxnSpPr>
          <p:nvPr/>
        </p:nvCxnSpPr>
        <p:spPr bwMode="auto">
          <a:xfrm rot="10800000" flipV="1">
            <a:off x="4572000" y="2330450"/>
            <a:ext cx="1524000" cy="255588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1" name="Rectangle 14">
            <a:extLst>
              <a:ext uri="{FF2B5EF4-FFF2-40B4-BE49-F238E27FC236}">
                <a16:creationId xmlns:a16="http://schemas.microsoft.com/office/drawing/2014/main" id="{FE55353C-1FD2-4488-81CE-39FDC88A9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029200"/>
            <a:ext cx="2479675" cy="162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Hello,World!!!!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------------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Hello,World!!!!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############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Hello,World!!!!</a:t>
            </a:r>
          </a:p>
        </p:txBody>
      </p:sp>
      <p:sp>
        <p:nvSpPr>
          <p:cNvPr id="13322" name="Text Box 15">
            <a:extLst>
              <a:ext uri="{FF2B5EF4-FFF2-40B4-BE49-F238E27FC236}">
                <a16:creationId xmlns:a16="http://schemas.microsoft.com/office/drawing/2014/main" id="{E85A915F-0A8C-4443-89B4-528FC68BF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0075" y="5181600"/>
            <a:ext cx="5492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実行結果</a:t>
            </a:r>
          </a:p>
        </p:txBody>
      </p:sp>
      <p:sp>
        <p:nvSpPr>
          <p:cNvPr id="13323" name="スライド番号プレースホルダー 1">
            <a:extLst>
              <a:ext uri="{FF2B5EF4-FFF2-40B4-BE49-F238E27FC236}">
                <a16:creationId xmlns:a16="http://schemas.microsoft.com/office/drawing/2014/main" id="{A1237FA8-778A-4232-9A23-545D45AE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9F2C7141-8A60-41D2-8359-24C247A822F9}" type="slidenum">
              <a:rPr lang="en-US" altLang="ja-JP">
                <a:latin typeface="Times New Roman" panose="02020603050405020304" pitchFamily="18" charset="0"/>
              </a:rPr>
              <a:pPr/>
              <a:t>6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4">
            <a:extLst>
              <a:ext uri="{FF2B5EF4-FFF2-40B4-BE49-F238E27FC236}">
                <a16:creationId xmlns:a16="http://schemas.microsoft.com/office/drawing/2014/main" id="{832BC19E-B9F8-42E3-A204-997ED704C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787525"/>
            <a:ext cx="11430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5363" name="Rectangle 13">
            <a:extLst>
              <a:ext uri="{FF2B5EF4-FFF2-40B4-BE49-F238E27FC236}">
                <a16:creationId xmlns:a16="http://schemas.microsoft.com/office/drawing/2014/main" id="{C61C6847-2EAD-4F43-9790-FD8701895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149725"/>
            <a:ext cx="2743200" cy="304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ED670889-F58F-484E-86B2-FA372739E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092325"/>
            <a:ext cx="3810000" cy="1066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E5FEC070-6B34-4746-B50F-41BE64CFE8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関数の概要 </a:t>
            </a:r>
            <a:r>
              <a:rPr lang="en-US" altLang="ja-JP"/>
              <a:t>2/3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85373587-F9EF-4561-ACBD-9FDE8547D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101725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1 #include &lt;stdio.h&gt;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2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3 void printHW(){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4         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5         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6         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7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8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 9 void main(){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10         printHW();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11         printf("------------\n");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12         printHW();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13         printf("############\n");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14         printHW();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>
                <a:latin typeface="Lucida Console" panose="020B0609040504020204" pitchFamily="49" charset="0"/>
              </a:rPr>
              <a:t>15 }</a:t>
            </a:r>
          </a:p>
        </p:txBody>
      </p:sp>
      <p:sp>
        <p:nvSpPr>
          <p:cNvPr id="15367" name="AutoShape 7">
            <a:extLst>
              <a:ext uri="{FF2B5EF4-FFF2-40B4-BE49-F238E27FC236}">
                <a16:creationId xmlns:a16="http://schemas.microsoft.com/office/drawing/2014/main" id="{8DA2C615-F57D-437B-892F-66576398B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066800"/>
            <a:ext cx="2790825" cy="17113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</a:t>
            </a:r>
            <a:r>
              <a:rPr lang="en-US" altLang="ja-JP" sz="2400"/>
              <a:t>3</a:t>
            </a:r>
            <a:r>
              <a:rPr lang="ja-JP" altLang="en-US" sz="2400"/>
              <a:t>行が</a:t>
            </a:r>
            <a:r>
              <a:rPr lang="en-US" altLang="ja-JP" sz="2400"/>
              <a:t>1</a:t>
            </a:r>
            <a:r>
              <a:rPr lang="ja-JP" altLang="en-US" sz="2400"/>
              <a:t>個の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グループになった．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グループ名は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printHW</a:t>
            </a:r>
          </a:p>
        </p:txBody>
      </p:sp>
      <p:cxnSp>
        <p:nvCxnSpPr>
          <p:cNvPr id="15368" name="AutoShape 8">
            <a:extLst>
              <a:ext uri="{FF2B5EF4-FFF2-40B4-BE49-F238E27FC236}">
                <a16:creationId xmlns:a16="http://schemas.microsoft.com/office/drawing/2014/main" id="{229AD569-BB33-4370-9E16-418C157C1ABF}"/>
              </a:ext>
            </a:extLst>
          </p:cNvPr>
          <p:cNvCxnSpPr>
            <a:cxnSpLocks noChangeShapeType="1"/>
            <a:stCxn id="15367" idx="1"/>
            <a:endCxn id="15364" idx="3"/>
          </p:cNvCxnSpPr>
          <p:nvPr/>
        </p:nvCxnSpPr>
        <p:spPr bwMode="auto">
          <a:xfrm rot="10800000" flipV="1">
            <a:off x="5181600" y="1922463"/>
            <a:ext cx="990600" cy="70326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9" name="AutoShape 11">
            <a:extLst>
              <a:ext uri="{FF2B5EF4-FFF2-40B4-BE49-F238E27FC236}">
                <a16:creationId xmlns:a16="http://schemas.microsoft.com/office/drawing/2014/main" id="{A9E5C3A7-4C2C-4CD6-A6B7-CD1B0103E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1663" y="3070225"/>
            <a:ext cx="3030537" cy="13081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printHW();</a:t>
            </a:r>
            <a:r>
              <a:rPr lang="ja-JP" altLang="en-US" sz="2400"/>
              <a:t>で，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printHW</a:t>
            </a:r>
            <a:r>
              <a:rPr lang="ja-JP" altLang="en-US" sz="2400"/>
              <a:t>グループを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一括して実行できる．</a:t>
            </a: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15370" name="AutoShape 12">
            <a:extLst>
              <a:ext uri="{FF2B5EF4-FFF2-40B4-BE49-F238E27FC236}">
                <a16:creationId xmlns:a16="http://schemas.microsoft.com/office/drawing/2014/main" id="{C6659932-BAFC-42D5-ADDF-B8A25A0FCF35}"/>
              </a:ext>
            </a:extLst>
          </p:cNvPr>
          <p:cNvCxnSpPr>
            <a:cxnSpLocks noChangeShapeType="1"/>
            <a:stCxn id="15369" idx="1"/>
            <a:endCxn id="15363" idx="3"/>
          </p:cNvCxnSpPr>
          <p:nvPr/>
        </p:nvCxnSpPr>
        <p:spPr bwMode="auto">
          <a:xfrm rot="10800000" flipV="1">
            <a:off x="4114800" y="3724275"/>
            <a:ext cx="1566863" cy="577850"/>
          </a:xfrm>
          <a:prstGeom prst="curvedConnector3">
            <a:avLst>
              <a:gd name="adj1" fmla="val 49949"/>
            </a:avLst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1" name="AutoShape 15">
            <a:extLst>
              <a:ext uri="{FF2B5EF4-FFF2-40B4-BE49-F238E27FC236}">
                <a16:creationId xmlns:a16="http://schemas.microsoft.com/office/drawing/2014/main" id="{7F2D1CF7-7418-4CEA-9A72-60DC714D8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1238" y="5681663"/>
            <a:ext cx="3613150" cy="1117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正しくは，グループ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ではなく“</a:t>
            </a:r>
            <a:r>
              <a:rPr lang="ja-JP" altLang="en-US"/>
              <a:t>関数</a:t>
            </a:r>
            <a:r>
              <a:rPr lang="ja-JP" altLang="en-US" sz="2800"/>
              <a:t>”と呼ぶ</a:t>
            </a:r>
          </a:p>
        </p:txBody>
      </p:sp>
      <p:sp>
        <p:nvSpPr>
          <p:cNvPr id="15372" name="AutoShape 16">
            <a:extLst>
              <a:ext uri="{FF2B5EF4-FFF2-40B4-BE49-F238E27FC236}">
                <a16:creationId xmlns:a16="http://schemas.microsoft.com/office/drawing/2014/main" id="{2F92A4F3-96EC-41FA-BAB9-95472BA65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8" y="6172200"/>
            <a:ext cx="4087812" cy="5762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関数を“呼び出す”と言う．</a:t>
            </a:r>
          </a:p>
        </p:txBody>
      </p:sp>
      <p:sp>
        <p:nvSpPr>
          <p:cNvPr id="15373" name="AutoShape 17">
            <a:extLst>
              <a:ext uri="{FF2B5EF4-FFF2-40B4-BE49-F238E27FC236}">
                <a16:creationId xmlns:a16="http://schemas.microsoft.com/office/drawing/2014/main" id="{82C2D4F3-0BA9-4D5A-AABC-DE9D337D8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3213100"/>
            <a:ext cx="2305050" cy="576263"/>
          </a:xfrm>
          <a:prstGeom prst="wedgeRoundRectCallout">
            <a:avLst>
              <a:gd name="adj1" fmla="val -49171"/>
              <a:gd name="adj2" fmla="val 66528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Lucida Console" panose="020B0609040504020204" pitchFamily="49" charset="0"/>
              </a:rPr>
              <a:t>プログラムは</a:t>
            </a:r>
            <a:r>
              <a:rPr lang="en-US" altLang="ja-JP" sz="1800">
                <a:latin typeface="Lucida Console" panose="020B0609040504020204" pitchFamily="49" charset="0"/>
              </a:rPr>
              <a:t>main()</a:t>
            </a:r>
            <a:r>
              <a:rPr lang="ja-JP" altLang="en-US" sz="1800">
                <a:latin typeface="Lucida Console" panose="020B0609040504020204" pitchFamily="49" charset="0"/>
              </a:rPr>
              <a:t>から始まる．</a:t>
            </a:r>
          </a:p>
        </p:txBody>
      </p:sp>
      <p:sp>
        <p:nvSpPr>
          <p:cNvPr id="15374" name="スライド番号プレースホルダー 1">
            <a:extLst>
              <a:ext uri="{FF2B5EF4-FFF2-40B4-BE49-F238E27FC236}">
                <a16:creationId xmlns:a16="http://schemas.microsoft.com/office/drawing/2014/main" id="{BE2F3F78-A9AA-4398-AA34-44770A08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A765458D-F601-4C0D-A33D-C253261A0EA8}" type="slidenum">
              <a:rPr lang="en-US" altLang="ja-JP">
                <a:latin typeface="Times New Roman" panose="02020603050405020304" pitchFamily="18" charset="0"/>
              </a:rPr>
              <a:pPr/>
              <a:t>7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>
            <a:extLst>
              <a:ext uri="{FF2B5EF4-FFF2-40B4-BE49-F238E27FC236}">
                <a16:creationId xmlns:a16="http://schemas.microsoft.com/office/drawing/2014/main" id="{10A6243D-6F55-4E36-A09A-699F45A1F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関数の動作 </a:t>
            </a:r>
            <a:r>
              <a:rPr lang="en-US" altLang="ja-JP"/>
              <a:t>0/2</a:t>
            </a: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A3509FDD-DBB4-48A8-90EA-8AFFBCAE7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124200"/>
            <a:ext cx="6076950" cy="3086100"/>
          </a:xfrm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9 void main(){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10     printHW();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11     printf("------------\n");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12     printHW();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13     printf("############\n");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14     printHW();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15 }</a:t>
            </a:r>
          </a:p>
        </p:txBody>
      </p:sp>
      <p:sp>
        <p:nvSpPr>
          <p:cNvPr id="17412" name="Rectangle 11">
            <a:extLst>
              <a:ext uri="{FF2B5EF4-FFF2-40B4-BE49-F238E27FC236}">
                <a16:creationId xmlns:a16="http://schemas.microsoft.com/office/drawing/2014/main" id="{499E0C2D-D151-4EFB-BA5F-388115A74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325563"/>
            <a:ext cx="4603750" cy="202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3 void printHW(){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4     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5     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6     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7 }</a:t>
            </a:r>
          </a:p>
        </p:txBody>
      </p:sp>
      <p:sp>
        <p:nvSpPr>
          <p:cNvPr id="17413" name="Rectangle 12">
            <a:extLst>
              <a:ext uri="{FF2B5EF4-FFF2-40B4-BE49-F238E27FC236}">
                <a16:creationId xmlns:a16="http://schemas.microsoft.com/office/drawing/2014/main" id="{CA6B9821-346C-461B-B8E3-EC44C7589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2766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7414" name="Rectangle 13">
            <a:extLst>
              <a:ext uri="{FF2B5EF4-FFF2-40B4-BE49-F238E27FC236}">
                <a16:creationId xmlns:a16="http://schemas.microsoft.com/office/drawing/2014/main" id="{0FF7BAA1-4629-46D4-B189-59785C66E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733800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26318" name="AutoShape 14">
            <a:extLst>
              <a:ext uri="{FF2B5EF4-FFF2-40B4-BE49-F238E27FC236}">
                <a16:creationId xmlns:a16="http://schemas.microsoft.com/office/drawing/2014/main" id="{84C714A5-9062-4232-9FEA-D71226588EFB}"/>
              </a:ext>
            </a:extLst>
          </p:cNvPr>
          <p:cNvCxnSpPr>
            <a:cxnSpLocks noChangeShapeType="1"/>
            <a:stCxn id="17435" idx="1"/>
            <a:endCxn id="17414" idx="1"/>
          </p:cNvCxnSpPr>
          <p:nvPr/>
        </p:nvCxnSpPr>
        <p:spPr bwMode="auto">
          <a:xfrm rot="10800000" flipV="1">
            <a:off x="1524000" y="3390900"/>
            <a:ext cx="152400" cy="381000"/>
          </a:xfrm>
          <a:prstGeom prst="curvedConnector3">
            <a:avLst>
              <a:gd name="adj1" fmla="val 25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6319" name="AutoShape 15">
            <a:extLst>
              <a:ext uri="{FF2B5EF4-FFF2-40B4-BE49-F238E27FC236}">
                <a16:creationId xmlns:a16="http://schemas.microsoft.com/office/drawing/2014/main" id="{CFBF8B01-3994-4BEE-A69A-9E5558667C0B}"/>
              </a:ext>
            </a:extLst>
          </p:cNvPr>
          <p:cNvCxnSpPr>
            <a:cxnSpLocks noChangeShapeType="1"/>
            <a:stCxn id="17425" idx="0"/>
            <a:endCxn id="17417" idx="1"/>
          </p:cNvCxnSpPr>
          <p:nvPr/>
        </p:nvCxnSpPr>
        <p:spPr bwMode="auto">
          <a:xfrm rot="-5400000">
            <a:off x="3086100" y="1485900"/>
            <a:ext cx="2095500" cy="2247900"/>
          </a:xfrm>
          <a:prstGeom prst="curvedConnector2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7" name="Rectangle 16">
            <a:extLst>
              <a:ext uri="{FF2B5EF4-FFF2-40B4-BE49-F238E27FC236}">
                <a16:creationId xmlns:a16="http://schemas.microsoft.com/office/drawing/2014/main" id="{C5607B52-9B41-4738-AFFB-6AA9F0017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524000"/>
            <a:ext cx="74613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26321" name="AutoShape 17">
            <a:extLst>
              <a:ext uri="{FF2B5EF4-FFF2-40B4-BE49-F238E27FC236}">
                <a16:creationId xmlns:a16="http://schemas.microsoft.com/office/drawing/2014/main" id="{59ACD8EE-A002-4E6F-A594-7AF7BD89240C}"/>
              </a:ext>
            </a:extLst>
          </p:cNvPr>
          <p:cNvCxnSpPr>
            <a:cxnSpLocks noChangeShapeType="1"/>
            <a:stCxn id="17434" idx="1"/>
            <a:endCxn id="17436" idx="3"/>
          </p:cNvCxnSpPr>
          <p:nvPr/>
        </p:nvCxnSpPr>
        <p:spPr bwMode="auto">
          <a:xfrm rot="10800000" flipV="1">
            <a:off x="3276600" y="3087688"/>
            <a:ext cx="1982788" cy="684212"/>
          </a:xfrm>
          <a:prstGeom prst="curvedConnector3">
            <a:avLst>
              <a:gd name="adj1" fmla="val 49958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9" name="Rectangle 18">
            <a:extLst>
              <a:ext uri="{FF2B5EF4-FFF2-40B4-BE49-F238E27FC236}">
                <a16:creationId xmlns:a16="http://schemas.microsoft.com/office/drawing/2014/main" id="{BD211314-2C93-48F1-AC0F-E5265F919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86200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26323" name="AutoShape 19">
            <a:extLst>
              <a:ext uri="{FF2B5EF4-FFF2-40B4-BE49-F238E27FC236}">
                <a16:creationId xmlns:a16="http://schemas.microsoft.com/office/drawing/2014/main" id="{4CB72E99-EB55-49A1-A072-0B39EA136ACD}"/>
              </a:ext>
            </a:extLst>
          </p:cNvPr>
          <p:cNvCxnSpPr>
            <a:cxnSpLocks noChangeShapeType="1"/>
            <a:stCxn id="17419" idx="1"/>
            <a:endCxn id="17421" idx="1"/>
          </p:cNvCxnSpPr>
          <p:nvPr/>
        </p:nvCxnSpPr>
        <p:spPr bwMode="auto">
          <a:xfrm rot="10800000" flipH="1" flipV="1">
            <a:off x="1524000" y="3924300"/>
            <a:ext cx="1588" cy="304800"/>
          </a:xfrm>
          <a:prstGeom prst="curvedConnector3">
            <a:avLst>
              <a:gd name="adj1" fmla="val -14400005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1" name="Rectangle 20">
            <a:extLst>
              <a:ext uri="{FF2B5EF4-FFF2-40B4-BE49-F238E27FC236}">
                <a16:creationId xmlns:a16="http://schemas.microsoft.com/office/drawing/2014/main" id="{6B9D00EF-9344-4BB2-ADEA-FA163DCE1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91000"/>
            <a:ext cx="1676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7422" name="Rectangle 33">
            <a:extLst>
              <a:ext uri="{FF2B5EF4-FFF2-40B4-BE49-F238E27FC236}">
                <a16:creationId xmlns:a16="http://schemas.microsoft.com/office/drawing/2014/main" id="{B3907941-5EF2-48C9-8D3C-53759045B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133600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26338" name="AutoShape 34">
            <a:extLst>
              <a:ext uri="{FF2B5EF4-FFF2-40B4-BE49-F238E27FC236}">
                <a16:creationId xmlns:a16="http://schemas.microsoft.com/office/drawing/2014/main" id="{FAFA5148-54D7-4030-AC7B-92442265C347}"/>
              </a:ext>
            </a:extLst>
          </p:cNvPr>
          <p:cNvCxnSpPr>
            <a:cxnSpLocks noChangeShapeType="1"/>
            <a:stCxn id="17422" idx="2"/>
            <a:endCxn id="17413" idx="0"/>
          </p:cNvCxnSpPr>
          <p:nvPr/>
        </p:nvCxnSpPr>
        <p:spPr bwMode="auto">
          <a:xfrm rot="16200000" flipH="1">
            <a:off x="1352550" y="2686050"/>
            <a:ext cx="1066800" cy="1143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4" name="Rectangle 42">
            <a:extLst>
              <a:ext uri="{FF2B5EF4-FFF2-40B4-BE49-F238E27FC236}">
                <a16:creationId xmlns:a16="http://schemas.microsoft.com/office/drawing/2014/main" id="{72DC5197-6C47-4330-A471-3BB140038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2950" y="3079750"/>
            <a:ext cx="74613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7425" name="Rectangle 43">
            <a:extLst>
              <a:ext uri="{FF2B5EF4-FFF2-40B4-BE49-F238E27FC236}">
                <a16:creationId xmlns:a16="http://schemas.microsoft.com/office/drawing/2014/main" id="{9987A446-945F-4BA2-9D87-F8C4DEC1A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57600"/>
            <a:ext cx="74613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26348" name="AutoShape 44">
            <a:extLst>
              <a:ext uri="{FF2B5EF4-FFF2-40B4-BE49-F238E27FC236}">
                <a16:creationId xmlns:a16="http://schemas.microsoft.com/office/drawing/2014/main" id="{DE3B4424-45D0-4E40-A6F8-934954C5AF53}"/>
              </a:ext>
            </a:extLst>
          </p:cNvPr>
          <p:cNvCxnSpPr>
            <a:cxnSpLocks noChangeShapeType="1"/>
            <a:stCxn id="17433" idx="2"/>
            <a:endCxn id="17424" idx="0"/>
          </p:cNvCxnSpPr>
          <p:nvPr/>
        </p:nvCxnSpPr>
        <p:spPr bwMode="auto">
          <a:xfrm rot="16200000" flipH="1">
            <a:off x="5134769" y="2353469"/>
            <a:ext cx="1450975" cy="1587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6349" name="Text Box 45">
            <a:extLst>
              <a:ext uri="{FF2B5EF4-FFF2-40B4-BE49-F238E27FC236}">
                <a16:creationId xmlns:a16="http://schemas.microsoft.com/office/drawing/2014/main" id="{C6080666-3644-4B53-A362-D7E28DB2C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286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26350" name="Text Box 46">
            <a:extLst>
              <a:ext uri="{FF2B5EF4-FFF2-40B4-BE49-F238E27FC236}">
                <a16:creationId xmlns:a16="http://schemas.microsoft.com/office/drawing/2014/main" id="{1A09BC69-A7B6-4138-82BE-6CFD1D1E7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3352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26351" name="Text Box 47">
            <a:extLst>
              <a:ext uri="{FF2B5EF4-FFF2-40B4-BE49-F238E27FC236}">
                <a16:creationId xmlns:a16="http://schemas.microsoft.com/office/drawing/2014/main" id="{E56ACF8A-7D4B-4752-95D8-7FCE0F4B9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050" y="3276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226352" name="Text Box 48">
            <a:extLst>
              <a:ext uri="{FF2B5EF4-FFF2-40B4-BE49-F238E27FC236}">
                <a16:creationId xmlns:a16="http://schemas.microsoft.com/office/drawing/2014/main" id="{42D3656A-BADD-44C7-8812-E8EB7DD05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52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226353" name="Text Box 49">
            <a:extLst>
              <a:ext uri="{FF2B5EF4-FFF2-40B4-BE49-F238E27FC236}">
                <a16:creationId xmlns:a16="http://schemas.microsoft.com/office/drawing/2014/main" id="{1014C917-CD42-4142-8D0D-5519A6FD4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48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226354" name="Text Box 50">
            <a:extLst>
              <a:ext uri="{FF2B5EF4-FFF2-40B4-BE49-F238E27FC236}">
                <a16:creationId xmlns:a16="http://schemas.microsoft.com/office/drawing/2014/main" id="{FCF1FF74-89F1-482A-BD09-7CF961C81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3810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⑥</a:t>
            </a:r>
          </a:p>
        </p:txBody>
      </p:sp>
      <p:sp>
        <p:nvSpPr>
          <p:cNvPr id="17433" name="Rectangle 51">
            <a:extLst>
              <a:ext uri="{FF2B5EF4-FFF2-40B4-BE49-F238E27FC236}">
                <a16:creationId xmlns:a16="http://schemas.microsoft.com/office/drawing/2014/main" id="{6A67409A-FFB8-44D8-A4C1-881C4EB68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363" y="1554163"/>
            <a:ext cx="74612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7434" name="Rectangle 52">
            <a:extLst>
              <a:ext uri="{FF2B5EF4-FFF2-40B4-BE49-F238E27FC236}">
                <a16:creationId xmlns:a16="http://schemas.microsoft.com/office/drawing/2014/main" id="{39C59258-DE1F-4977-B1F0-0B9C48D6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3049588"/>
            <a:ext cx="74612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7435" name="Rectangle 53">
            <a:extLst>
              <a:ext uri="{FF2B5EF4-FFF2-40B4-BE49-F238E27FC236}">
                <a16:creationId xmlns:a16="http://schemas.microsoft.com/office/drawing/2014/main" id="{153ECF50-2E60-4266-8975-F8B573E91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52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7436" name="Rectangle 54">
            <a:extLst>
              <a:ext uri="{FF2B5EF4-FFF2-40B4-BE49-F238E27FC236}">
                <a16:creationId xmlns:a16="http://schemas.microsoft.com/office/drawing/2014/main" id="{32534AFB-E9CD-45C9-8A1F-388D27DE2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733800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7437" name="スライド番号プレースホルダー 1">
            <a:extLst>
              <a:ext uri="{FF2B5EF4-FFF2-40B4-BE49-F238E27FC236}">
                <a16:creationId xmlns:a16="http://schemas.microsoft.com/office/drawing/2014/main" id="{777300AA-D10F-4401-9E62-64891D87E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262F28BC-B47C-4446-AB35-784471F0748D}" type="slidenum">
              <a:rPr lang="en-US" altLang="ja-JP">
                <a:latin typeface="Times New Roman" panose="02020603050405020304" pitchFamily="18" charset="0"/>
              </a:rPr>
              <a:pPr/>
              <a:t>8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2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6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2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2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49" grpId="0" autoUpdateAnimBg="0"/>
      <p:bldP spid="226350" grpId="0" autoUpdateAnimBg="0"/>
      <p:bldP spid="226351" grpId="0" autoUpdateAnimBg="0"/>
      <p:bldP spid="226352" grpId="0" autoUpdateAnimBg="0"/>
      <p:bldP spid="226353" grpId="0" autoUpdateAnimBg="0"/>
      <p:bldP spid="22635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BFC6229-1858-4B86-9993-FA4519C07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関数の動作 </a:t>
            </a:r>
            <a:r>
              <a:rPr lang="en-US" altLang="ja-JP"/>
              <a:t>1/2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D1F134E-3108-4E45-990E-F385F9479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124200"/>
            <a:ext cx="6076950" cy="3086100"/>
          </a:xfrm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9 void main(){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10     printHW();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11     printf("------------\n");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12     printHW();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13     printf("############\n");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14     printHW();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15 }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2C9B3247-3E19-4F15-9F18-FF6CFBF7F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325563"/>
            <a:ext cx="4603750" cy="202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3 void printHW(){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4     printf("Hello,");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5     printf("World");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6     printf("!!!!\n");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latin typeface="Lucida Console" panose="020B0609040504020204" pitchFamily="49" charset="0"/>
              </a:rPr>
              <a:t> 7 }</a:t>
            </a:r>
          </a:p>
        </p:txBody>
      </p:sp>
      <p:sp>
        <p:nvSpPr>
          <p:cNvPr id="19461" name="Rectangle 6">
            <a:extLst>
              <a:ext uri="{FF2B5EF4-FFF2-40B4-BE49-F238E27FC236}">
                <a16:creationId xmlns:a16="http://schemas.microsoft.com/office/drawing/2014/main" id="{3C1F74AB-AE1B-4944-8A80-FA9A6E371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572000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28359" name="AutoShape 7">
            <a:extLst>
              <a:ext uri="{FF2B5EF4-FFF2-40B4-BE49-F238E27FC236}">
                <a16:creationId xmlns:a16="http://schemas.microsoft.com/office/drawing/2014/main" id="{119B0EF1-2EAC-48B8-AE53-05F068D5D253}"/>
              </a:ext>
            </a:extLst>
          </p:cNvPr>
          <p:cNvCxnSpPr>
            <a:cxnSpLocks noChangeShapeType="1"/>
            <a:stCxn id="19478" idx="1"/>
            <a:endCxn id="19461" idx="1"/>
          </p:cNvCxnSpPr>
          <p:nvPr/>
        </p:nvCxnSpPr>
        <p:spPr bwMode="auto">
          <a:xfrm rot="10800000" flipH="1" flipV="1">
            <a:off x="1524000" y="4229100"/>
            <a:ext cx="1588" cy="381000"/>
          </a:xfrm>
          <a:prstGeom prst="curvedConnector3">
            <a:avLst>
              <a:gd name="adj1" fmla="val -14400005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8360" name="AutoShape 8">
            <a:extLst>
              <a:ext uri="{FF2B5EF4-FFF2-40B4-BE49-F238E27FC236}">
                <a16:creationId xmlns:a16="http://schemas.microsoft.com/office/drawing/2014/main" id="{60319C6B-611E-480C-AA0A-9F851AEC166C}"/>
              </a:ext>
            </a:extLst>
          </p:cNvPr>
          <p:cNvCxnSpPr>
            <a:cxnSpLocks noChangeShapeType="1"/>
            <a:stCxn id="19470" idx="0"/>
            <a:endCxn id="19464" idx="1"/>
          </p:cNvCxnSpPr>
          <p:nvPr/>
        </p:nvCxnSpPr>
        <p:spPr bwMode="auto">
          <a:xfrm rot="-5400000">
            <a:off x="2667794" y="1905794"/>
            <a:ext cx="2933700" cy="2246312"/>
          </a:xfrm>
          <a:prstGeom prst="curvedConnector2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4" name="Rectangle 9">
            <a:extLst>
              <a:ext uri="{FF2B5EF4-FFF2-40B4-BE49-F238E27FC236}">
                <a16:creationId xmlns:a16="http://schemas.microsoft.com/office/drawing/2014/main" id="{92421DC2-970F-4FF1-9B09-92F971858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524000"/>
            <a:ext cx="74613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28362" name="AutoShape 10">
            <a:extLst>
              <a:ext uri="{FF2B5EF4-FFF2-40B4-BE49-F238E27FC236}">
                <a16:creationId xmlns:a16="http://schemas.microsoft.com/office/drawing/2014/main" id="{2532E0A3-4625-4155-8A3A-9BBA21D67569}"/>
              </a:ext>
            </a:extLst>
          </p:cNvPr>
          <p:cNvCxnSpPr>
            <a:cxnSpLocks noChangeShapeType="1"/>
            <a:stCxn id="19477" idx="1"/>
            <a:endCxn id="19479" idx="3"/>
          </p:cNvCxnSpPr>
          <p:nvPr/>
        </p:nvCxnSpPr>
        <p:spPr bwMode="auto">
          <a:xfrm rot="10800000" flipV="1">
            <a:off x="3276600" y="3087688"/>
            <a:ext cx="1982788" cy="1522412"/>
          </a:xfrm>
          <a:prstGeom prst="curvedConnector3">
            <a:avLst>
              <a:gd name="adj1" fmla="val 49958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6" name="Rectangle 11">
            <a:extLst>
              <a:ext uri="{FF2B5EF4-FFF2-40B4-BE49-F238E27FC236}">
                <a16:creationId xmlns:a16="http://schemas.microsoft.com/office/drawing/2014/main" id="{8DAF29C3-2A2B-4AA5-8CB6-B373DEE97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28364" name="AutoShape 12">
            <a:extLst>
              <a:ext uri="{FF2B5EF4-FFF2-40B4-BE49-F238E27FC236}">
                <a16:creationId xmlns:a16="http://schemas.microsoft.com/office/drawing/2014/main" id="{DF1B57F0-FC67-4E6A-8C32-EFA712CE509C}"/>
              </a:ext>
            </a:extLst>
          </p:cNvPr>
          <p:cNvCxnSpPr>
            <a:cxnSpLocks noChangeShapeType="1"/>
            <a:stCxn id="19466" idx="1"/>
            <a:endCxn id="19468" idx="1"/>
          </p:cNvCxnSpPr>
          <p:nvPr/>
        </p:nvCxnSpPr>
        <p:spPr bwMode="auto">
          <a:xfrm rot="10800000" flipH="1" flipV="1">
            <a:off x="1524000" y="4762500"/>
            <a:ext cx="1588" cy="304800"/>
          </a:xfrm>
          <a:prstGeom prst="curvedConnector3">
            <a:avLst>
              <a:gd name="adj1" fmla="val -14400005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8" name="Rectangle 13">
            <a:extLst>
              <a:ext uri="{FF2B5EF4-FFF2-40B4-BE49-F238E27FC236}">
                <a16:creationId xmlns:a16="http://schemas.microsoft.com/office/drawing/2014/main" id="{5A829D4F-136A-4003-BCA7-A2180E8C4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29200"/>
            <a:ext cx="1676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9469" name="Rectangle 16">
            <a:extLst>
              <a:ext uri="{FF2B5EF4-FFF2-40B4-BE49-F238E27FC236}">
                <a16:creationId xmlns:a16="http://schemas.microsoft.com/office/drawing/2014/main" id="{CFE5CDBC-FB89-45DD-AE58-D6DDAA41A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2950" y="3079750"/>
            <a:ext cx="74613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9470" name="Rectangle 17">
            <a:extLst>
              <a:ext uri="{FF2B5EF4-FFF2-40B4-BE49-F238E27FC236}">
                <a16:creationId xmlns:a16="http://schemas.microsoft.com/office/drawing/2014/main" id="{E03F375A-D300-4E14-9F1E-0E77C2C73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3388" y="4495800"/>
            <a:ext cx="74612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cxnSp>
        <p:nvCxnSpPr>
          <p:cNvPr id="228370" name="AutoShape 18">
            <a:extLst>
              <a:ext uri="{FF2B5EF4-FFF2-40B4-BE49-F238E27FC236}">
                <a16:creationId xmlns:a16="http://schemas.microsoft.com/office/drawing/2014/main" id="{F9366A01-A3F9-4546-A925-2438C0A39075}"/>
              </a:ext>
            </a:extLst>
          </p:cNvPr>
          <p:cNvCxnSpPr>
            <a:cxnSpLocks noChangeShapeType="1"/>
            <a:stCxn id="19476" idx="2"/>
            <a:endCxn id="19469" idx="0"/>
          </p:cNvCxnSpPr>
          <p:nvPr/>
        </p:nvCxnSpPr>
        <p:spPr bwMode="auto">
          <a:xfrm rot="16200000" flipH="1">
            <a:off x="5134769" y="2353469"/>
            <a:ext cx="1450975" cy="1587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8372" name="Text Box 20">
            <a:extLst>
              <a:ext uri="{FF2B5EF4-FFF2-40B4-BE49-F238E27FC236}">
                <a16:creationId xmlns:a16="http://schemas.microsoft.com/office/drawing/2014/main" id="{736BEC54-3CB0-4031-AFE6-B58EEE73B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86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⑦</a:t>
            </a:r>
          </a:p>
        </p:txBody>
      </p:sp>
      <p:sp>
        <p:nvSpPr>
          <p:cNvPr id="228373" name="Text Box 21">
            <a:extLst>
              <a:ext uri="{FF2B5EF4-FFF2-40B4-BE49-F238E27FC236}">
                <a16:creationId xmlns:a16="http://schemas.microsoft.com/office/drawing/2014/main" id="{602D4BFF-219C-44E5-8762-D13FE71B6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050" y="4114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⑧</a:t>
            </a:r>
          </a:p>
        </p:txBody>
      </p:sp>
      <p:sp>
        <p:nvSpPr>
          <p:cNvPr id="228374" name="Text Box 22">
            <a:extLst>
              <a:ext uri="{FF2B5EF4-FFF2-40B4-BE49-F238E27FC236}">
                <a16:creationId xmlns:a16="http://schemas.microsoft.com/office/drawing/2014/main" id="{A4A01FA3-E5FC-494A-B56E-FE4372497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52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⑨</a:t>
            </a:r>
          </a:p>
        </p:txBody>
      </p:sp>
      <p:sp>
        <p:nvSpPr>
          <p:cNvPr id="228375" name="Text Box 23">
            <a:extLst>
              <a:ext uri="{FF2B5EF4-FFF2-40B4-BE49-F238E27FC236}">
                <a16:creationId xmlns:a16="http://schemas.microsoft.com/office/drawing/2014/main" id="{349FA012-B8FB-4683-BED9-45F3398BF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48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⑩</a:t>
            </a:r>
          </a:p>
        </p:txBody>
      </p:sp>
      <p:sp>
        <p:nvSpPr>
          <p:cNvPr id="19476" name="Rectangle 25">
            <a:extLst>
              <a:ext uri="{FF2B5EF4-FFF2-40B4-BE49-F238E27FC236}">
                <a16:creationId xmlns:a16="http://schemas.microsoft.com/office/drawing/2014/main" id="{CB83B2BF-4E7D-4338-8E72-E3B7CAA7C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363" y="1554163"/>
            <a:ext cx="74612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9477" name="Rectangle 26">
            <a:extLst>
              <a:ext uri="{FF2B5EF4-FFF2-40B4-BE49-F238E27FC236}">
                <a16:creationId xmlns:a16="http://schemas.microsoft.com/office/drawing/2014/main" id="{55395C90-9128-4B2C-89E8-E43F47ECA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3049588"/>
            <a:ext cx="74612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9478" name="Rectangle 27">
            <a:extLst>
              <a:ext uri="{FF2B5EF4-FFF2-40B4-BE49-F238E27FC236}">
                <a16:creationId xmlns:a16="http://schemas.microsoft.com/office/drawing/2014/main" id="{E2F7DB5F-C00E-46D3-97DF-64EE27A9D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910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19479" name="Rectangle 28">
            <a:extLst>
              <a:ext uri="{FF2B5EF4-FFF2-40B4-BE49-F238E27FC236}">
                <a16:creationId xmlns:a16="http://schemas.microsoft.com/office/drawing/2014/main" id="{AA90D3EA-3FFB-46C1-960F-63B469306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572000"/>
            <a:ext cx="15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Lucida Console" panose="020B0609040504020204" pitchFamily="49" charset="0"/>
            </a:endParaRPr>
          </a:p>
        </p:txBody>
      </p:sp>
      <p:sp>
        <p:nvSpPr>
          <p:cNvPr id="228381" name="Text Box 29">
            <a:extLst>
              <a:ext uri="{FF2B5EF4-FFF2-40B4-BE49-F238E27FC236}">
                <a16:creationId xmlns:a16="http://schemas.microsoft.com/office/drawing/2014/main" id="{E16A2CFB-D001-4DBE-A794-890D7CB17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648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⑪</a:t>
            </a:r>
          </a:p>
        </p:txBody>
      </p:sp>
      <p:sp>
        <p:nvSpPr>
          <p:cNvPr id="19481" name="スライド番号プレースホルダー 1">
            <a:extLst>
              <a:ext uri="{FF2B5EF4-FFF2-40B4-BE49-F238E27FC236}">
                <a16:creationId xmlns:a16="http://schemas.microsoft.com/office/drawing/2014/main" id="{900AA1DC-376D-4EC2-9597-56F8FD4BB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>
                <a:latin typeface="Times New Roman" panose="02020603050405020304" pitchFamily="18" charset="0"/>
              </a:rPr>
              <a:t>A-</a:t>
            </a:r>
            <a:fld id="{B0DBA8D1-3695-406D-BA5E-8D6FF703612C}" type="slidenum">
              <a:rPr lang="en-US" altLang="ja-JP">
                <a:latin typeface="Times New Roman" panose="02020603050405020304" pitchFamily="18" charset="0"/>
              </a:rPr>
              <a:pPr/>
              <a:t>9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8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2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2" grpId="0" autoUpdateAnimBg="0"/>
      <p:bldP spid="228373" grpId="0" autoUpdateAnimBg="0"/>
      <p:bldP spid="228374" grpId="0" autoUpdateAnimBg="0"/>
      <p:bldP spid="228375" grpId="0" autoUpdateAnimBg="0"/>
      <p:bldP spid="228381" grpId="0" autoUpdateAnimBg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Console" pitchFamily="49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Console" pitchFamily="49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7010</TotalTime>
  <Words>3614</Words>
  <Application>Microsoft Office PowerPoint</Application>
  <PresentationFormat>画面に合わせる (4:3)</PresentationFormat>
  <Paragraphs>746</Paragraphs>
  <Slides>41</Slides>
  <Notes>41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41</vt:i4>
      </vt:variant>
    </vt:vector>
  </HeadingPairs>
  <TitlesOfParts>
    <vt:vector size="49" baseType="lpstr">
      <vt:lpstr>Lucida Console</vt:lpstr>
      <vt:lpstr>ＭＳ Ｐゴシック</vt:lpstr>
      <vt:lpstr>Arial</vt:lpstr>
      <vt:lpstr>Times New Roman</vt:lpstr>
      <vt:lpstr>ＭＳ Ｐ明朝</vt:lpstr>
      <vt:lpstr>HGP創英角ｺﾞｼｯｸUB</vt:lpstr>
      <vt:lpstr>Courier New</vt:lpstr>
      <vt:lpstr>標準デザイン</vt:lpstr>
      <vt:lpstr>プログラミング2</vt:lpstr>
      <vt:lpstr>概要</vt:lpstr>
      <vt:lpstr>関数</vt:lpstr>
      <vt:lpstr>①関数名 ②引数 ③戻り値</vt:lpstr>
      <vt:lpstr>関数の概要 0/3</vt:lpstr>
      <vt:lpstr>関数の概要 1/3</vt:lpstr>
      <vt:lpstr>関数の概要 2/3</vt:lpstr>
      <vt:lpstr>関数の動作 0/2</vt:lpstr>
      <vt:lpstr>関数の動作 1/2</vt:lpstr>
      <vt:lpstr>関数の作り方① (関数名)</vt:lpstr>
      <vt:lpstr>関数の作り方</vt:lpstr>
      <vt:lpstr>関数の作り方 (例)</vt:lpstr>
      <vt:lpstr>関数の作り方 (例)</vt:lpstr>
      <vt:lpstr>練習 (い)</vt:lpstr>
      <vt:lpstr>解答 (い)</vt:lpstr>
      <vt:lpstr>関数の作り方② (引数)</vt:lpstr>
      <vt:lpstr>関数の作り方 (引数)</vt:lpstr>
      <vt:lpstr>関数の作り方 (引数)</vt:lpstr>
      <vt:lpstr>関数の作り方 (引数)</vt:lpstr>
      <vt:lpstr>関数の作り方 (引数)</vt:lpstr>
      <vt:lpstr>関数の作り方 (引数)</vt:lpstr>
      <vt:lpstr>関数の作り方 (引数の例)</vt:lpstr>
      <vt:lpstr>関数の作り方 (引数の例)</vt:lpstr>
      <vt:lpstr>関数の作り方 (引数の例)</vt:lpstr>
      <vt:lpstr>関数の作り方③ (戻り値)</vt:lpstr>
      <vt:lpstr>関数の作り方 (戻り値)</vt:lpstr>
      <vt:lpstr>関数の作り方 (戻り値)</vt:lpstr>
      <vt:lpstr>関数の作り方 (戻り値)</vt:lpstr>
      <vt:lpstr>関数の作り方 (戻り値)</vt:lpstr>
      <vt:lpstr>関数の作り方 (戻り値の例)</vt:lpstr>
      <vt:lpstr>関数の作り方 (戻り値の例)</vt:lpstr>
      <vt:lpstr>関数の作り方 (戻り値の例)</vt:lpstr>
      <vt:lpstr>関数の作り方 (戻り値の例)</vt:lpstr>
      <vt:lpstr>関数の作り方 (戻り値の例)</vt:lpstr>
      <vt:lpstr>関数の作り方 (戻り値がない例)</vt:lpstr>
      <vt:lpstr>関数の作り方 (まとめ)</vt:lpstr>
      <vt:lpstr>関数：戻り値を捨てる</vt:lpstr>
      <vt:lpstr>関数：複数のreturn</vt:lpstr>
      <vt:lpstr>関数：return</vt:lpstr>
      <vt:lpstr>関数：ローカル変数</vt:lpstr>
      <vt:lpstr>関数：仮引数と実引数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プログラミング論</dc:title>
  <dc:creator>15-204</dc:creator>
  <cp:lastModifiedBy>山口実靖</cp:lastModifiedBy>
  <cp:revision>1088</cp:revision>
  <dcterms:created xsi:type="dcterms:W3CDTF">2007-04-22T15:41:30Z</dcterms:created>
  <dcterms:modified xsi:type="dcterms:W3CDTF">2025-06-12T03:18:48Z</dcterms:modified>
</cp:coreProperties>
</file>